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62" r:id="rId3"/>
    <p:sldId id="257" r:id="rId4"/>
    <p:sldId id="263" r:id="rId5"/>
    <p:sldId id="258" r:id="rId6"/>
    <p:sldId id="265" r:id="rId7"/>
    <p:sldId id="266" r:id="rId8"/>
    <p:sldId id="259" r:id="rId9"/>
    <p:sldId id="267" r:id="rId10"/>
    <p:sldId id="260" r:id="rId11"/>
    <p:sldId id="268" r:id="rId12"/>
    <p:sldId id="261" r:id="rId13"/>
    <p:sldId id="269" r:id="rId14"/>
    <p:sldId id="264" r:id="rId15"/>
    <p:sldId id="271" r:id="rId16"/>
    <p:sldId id="270" r:id="rId17"/>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72" d="100"/>
          <a:sy n="72" d="100"/>
        </p:scale>
        <p:origin x="-37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zh-CN" altLang="en-US" smtClean="0"/>
              <a:t>单击此处编辑母版标题样式</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bwMode="white"/>
        <p:txBody>
          <a:bodyPr/>
          <a:lstStyle/>
          <a:p>
            <a:fld id="{F0EA196E-2787-064F-A972-7E8CF6622358}" type="datetimeFigureOut">
              <a:rPr kumimoji="1" lang="zh-CN" altLang="en-US" smtClean="0"/>
              <a:t>2013/10/31</a:t>
            </a:fld>
            <a:endParaRPr kumimoji="1" lang="zh-CN" altLang="en-US"/>
          </a:p>
        </p:txBody>
      </p:sp>
      <p:sp>
        <p:nvSpPr>
          <p:cNvPr id="5" name="Footer Placeholder 4"/>
          <p:cNvSpPr>
            <a:spLocks noGrp="1"/>
          </p:cNvSpPr>
          <p:nvPr>
            <p:ph type="ftr" sz="quarter" idx="11"/>
          </p:nvPr>
        </p:nvSpPr>
        <p:spPr bwMode="white"/>
        <p:txBody>
          <a:bodyPr/>
          <a:lstStyle/>
          <a:p>
            <a:endParaRPr kumimoji="1" lang="zh-CN" altLang="en-US"/>
          </a:p>
        </p:txBody>
      </p:sp>
      <p:sp>
        <p:nvSpPr>
          <p:cNvPr id="6" name="Slide Number Placeholder 5"/>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a:p>
        </p:txBody>
      </p:sp>
      <p:sp>
        <p:nvSpPr>
          <p:cNvPr id="4" name="Date Placeholder 3"/>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2" name="Title 1"/>
          <p:cNvSpPr>
            <a:spLocks noGrp="1"/>
          </p:cNvSpPr>
          <p:nvPr>
            <p:ph type="title"/>
          </p:nvPr>
        </p:nvSpPr>
        <p:spPr/>
        <p:txBody>
          <a:bodyPr/>
          <a:lstStyle/>
          <a:p>
            <a:r>
              <a:rPr lang="zh-CN" altLang="en-US" smtClean="0"/>
              <a:t>单击此处编辑母版标题样式</a:t>
            </a:r>
            <a:endParaRPr lang="en-US"/>
          </a:p>
        </p:txBody>
      </p:sp>
      <p:sp>
        <p:nvSpPr>
          <p:cNvPr id="5" name="Date Placeholder 4"/>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sp>
        <p:nvSpPr>
          <p:cNvPr id="12" name="Content Placeholder 11"/>
          <p:cNvSpPr>
            <a:spLocks noGrp="1"/>
          </p:cNvSpPr>
          <p:nvPr>
            <p:ph sz="quarter" idx="14"/>
          </p:nvPr>
        </p:nvSpPr>
        <p:spPr>
          <a:xfrm>
            <a:off x="4648200" y="2438400"/>
            <a:ext cx="3124200" cy="31242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2" name="Title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7" name="Date Placeholder 6"/>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sp>
        <p:nvSpPr>
          <p:cNvPr id="9" name="Content Placeholder 8"/>
          <p:cNvSpPr>
            <a:spLocks noGrp="1"/>
          </p:cNvSpPr>
          <p:nvPr>
            <p:ph sz="quarter" idx="13"/>
          </p:nvPr>
        </p:nvSpPr>
        <p:spPr>
          <a:xfrm>
            <a:off x="1371600" y="1676400"/>
            <a:ext cx="3276600" cy="3505200"/>
          </a:xfrm>
        </p:spPr>
        <p:txBody>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将图片拖动到占位符，或单击添加图标</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F0EA196E-2787-064F-A972-7E8CF6622358}" type="datetimeFigureOut">
              <a:rPr kumimoji="1" lang="zh-CN" altLang="en-US" smtClean="0"/>
              <a:t>2013/10/31</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9259E1F8-E6A6-5147-BF03-4F7E6349461C}"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二级</a:t>
            </a:r>
          </a:p>
          <a:p>
            <a:pPr lvl="2"/>
            <a:r>
              <a:rPr lang="zh-CN" altLang="en-US" smtClean="0"/>
              <a:t>三级</a:t>
            </a:r>
          </a:p>
          <a:p>
            <a:pPr lvl="3"/>
            <a:r>
              <a:rPr lang="zh-CN" altLang="en-US" smtClean="0"/>
              <a:t>四级</a:t>
            </a:r>
          </a:p>
          <a:p>
            <a:pPr lvl="4"/>
            <a:r>
              <a:rPr lang="zh-CN" altLang="en-US" smtClean="0"/>
              <a:t>五级</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F0EA196E-2787-064F-A972-7E8CF6622358}" type="datetimeFigureOut">
              <a:rPr kumimoji="1" lang="zh-CN" altLang="en-US" smtClean="0"/>
              <a:t>2013/10/31</a:t>
            </a:fld>
            <a:endParaRPr kumimoji="1" lang="zh-CN" alt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kumimoji="1" lang="zh-CN" alt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9259E1F8-E6A6-5147-BF03-4F7E6349461C}"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www.ehow.com/info_8125807_famous-cars-1920s.html#ixzz2j7jjB54H" TargetMode="External"/><Relationship Id="rId3" Type="http://schemas.openxmlformats.org/officeDocument/2006/relationships/hyperlink" Target="http://www.1920-30.com/fashion/" TargetMode="External"/><Relationship Id="rId7" Type="http://schemas.openxmlformats.org/officeDocument/2006/relationships/hyperlink" Target="http://www.historylearningsite.co.uk/America_economy_1920s.htm" TargetMode="External"/><Relationship Id="rId2" Type="http://schemas.openxmlformats.org/officeDocument/2006/relationships/hyperlink" Target="http://www.huffingtonpost.com/2013/08/08/1920s-hairstyles-photos_n_3720290.html" TargetMode="External"/><Relationship Id="rId1" Type="http://schemas.openxmlformats.org/officeDocument/2006/relationships/slideLayout" Target="../slideLayouts/slideLayout2.xml"/><Relationship Id="rId6" Type="http://schemas.openxmlformats.org/officeDocument/2006/relationships/hyperlink" Target="http://www.dancinunlimited.org/About%20Jazz%20Dance.html" TargetMode="External"/><Relationship Id="rId5" Type="http://schemas.openxmlformats.org/officeDocument/2006/relationships/hyperlink" Target="http://www.ehow.com/about_6561778_history-jazz-dance-america.html" TargetMode="External"/><Relationship Id="rId4" Type="http://schemas.openxmlformats.org/officeDocument/2006/relationships/hyperlink" Target="http://www.1920-30.com/music/"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054271" y="1294019"/>
            <a:ext cx="7017638" cy="1860661"/>
          </a:xfrm>
        </p:spPr>
        <p:txBody>
          <a:bodyPr>
            <a:normAutofit/>
          </a:bodyPr>
          <a:lstStyle/>
          <a:p>
            <a:r>
              <a:rPr kumimoji="1" lang="en-US" altLang="zh-CN" dirty="0" smtClean="0"/>
              <a:t>The Roaring 20s &amp; The Jazz Age/Culture </a:t>
            </a:r>
            <a:br>
              <a:rPr kumimoji="1" lang="en-US" altLang="zh-CN" dirty="0" smtClean="0"/>
            </a:br>
            <a:r>
              <a:rPr kumimoji="1" lang="en-US" altLang="zh-CN" dirty="0" smtClean="0"/>
              <a:t>in the 1920s</a:t>
            </a:r>
            <a:endParaRPr kumimoji="1" lang="zh-CN" altLang="en-US" dirty="0"/>
          </a:p>
        </p:txBody>
      </p:sp>
      <p:sp>
        <p:nvSpPr>
          <p:cNvPr id="3" name="副标题 2"/>
          <p:cNvSpPr>
            <a:spLocks noGrp="1"/>
          </p:cNvSpPr>
          <p:nvPr>
            <p:ph type="subTitle" idx="1"/>
          </p:nvPr>
        </p:nvSpPr>
        <p:spPr/>
        <p:txBody>
          <a:bodyPr/>
          <a:lstStyle/>
          <a:p>
            <a:r>
              <a:rPr kumimoji="1" lang="en-US" altLang="zh-CN" dirty="0" smtClean="0"/>
              <a:t>By Flavia, Linda and Kathy</a:t>
            </a:r>
            <a:endParaRPr kumimoji="1" lang="zh-CN" altLang="en-US" dirty="0"/>
          </a:p>
        </p:txBody>
      </p:sp>
    </p:spTree>
    <p:extLst>
      <p:ext uri="{BB962C8B-B14F-4D97-AF65-F5344CB8AC3E}">
        <p14:creationId xmlns:p14="http://schemas.microsoft.com/office/powerpoint/2010/main" val="23341825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Movies</a:t>
            </a:r>
            <a:endParaRPr kumimoji="1" lang="zh-CN" altLang="en-US" dirty="0"/>
          </a:p>
        </p:txBody>
      </p:sp>
      <p:sp>
        <p:nvSpPr>
          <p:cNvPr id="3" name="内容占位符 2"/>
          <p:cNvSpPr>
            <a:spLocks noGrp="1"/>
          </p:cNvSpPr>
          <p:nvPr>
            <p:ph idx="1"/>
          </p:nvPr>
        </p:nvSpPr>
        <p:spPr>
          <a:xfrm>
            <a:off x="1371600" y="4620381"/>
            <a:ext cx="6400800" cy="866020"/>
          </a:xfrm>
        </p:spPr>
        <p:txBody>
          <a:bodyPr>
            <a:normAutofit lnSpcReduction="10000"/>
          </a:bodyPr>
          <a:lstStyle/>
          <a:p>
            <a:r>
              <a:rPr lang="en-US" altLang="zh-CN" dirty="0"/>
              <a:t>The 1920's was largely dominated by silent movies but saw the introduction of synchronized sound.</a:t>
            </a:r>
          </a:p>
          <a:p>
            <a:pPr indent="0">
              <a:buNone/>
            </a:pPr>
            <a:endParaRPr kumimoji="1" lang="zh-CN" altLang="en-US" dirty="0"/>
          </a:p>
        </p:txBody>
      </p:sp>
      <p:pic>
        <p:nvPicPr>
          <p:cNvPr id="6" name="图片 5" descr="无标题.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2298700"/>
            <a:ext cx="5272689" cy="2237083"/>
          </a:xfrm>
          <a:prstGeom prst="rect">
            <a:avLst/>
          </a:prstGeom>
        </p:spPr>
      </p:pic>
    </p:spTree>
    <p:extLst>
      <p:ext uri="{BB962C8B-B14F-4D97-AF65-F5344CB8AC3E}">
        <p14:creationId xmlns:p14="http://schemas.microsoft.com/office/powerpoint/2010/main" val="30182416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无标题.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306" y="1124858"/>
            <a:ext cx="3070990" cy="4663354"/>
          </a:xfrm>
          <a:prstGeom prst="rect">
            <a:avLst/>
          </a:prstGeom>
        </p:spPr>
      </p:pic>
      <p:sp>
        <p:nvSpPr>
          <p:cNvPr id="5" name="文本框 4"/>
          <p:cNvSpPr txBox="1"/>
          <p:nvPr/>
        </p:nvSpPr>
        <p:spPr>
          <a:xfrm>
            <a:off x="4402667" y="1330476"/>
            <a:ext cx="3701143" cy="1015663"/>
          </a:xfrm>
          <a:prstGeom prst="rect">
            <a:avLst/>
          </a:prstGeom>
          <a:noFill/>
        </p:spPr>
        <p:txBody>
          <a:bodyPr wrap="square" rtlCol="0">
            <a:spAutoFit/>
          </a:bodyPr>
          <a:lstStyle/>
          <a:p>
            <a:r>
              <a:rPr lang="en-US" altLang="zh-CN"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Jazz Singer release poster, 1927</a:t>
            </a:r>
            <a:r>
              <a:rPr lang="en-US" altLang="zh-CN" sz="3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altLang="zh-CN" sz="3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矩形 6"/>
          <p:cNvSpPr/>
          <p:nvPr/>
        </p:nvSpPr>
        <p:spPr>
          <a:xfrm>
            <a:off x="4402667" y="2830285"/>
            <a:ext cx="3701143" cy="1431161"/>
          </a:xfrm>
          <a:prstGeom prst="rect">
            <a:avLst/>
          </a:prstGeom>
        </p:spPr>
        <p:txBody>
          <a:bodyPr wrap="square">
            <a:spAutoFit/>
          </a:bodyPr>
          <a:lstStyle/>
          <a:p>
            <a:r>
              <a:rPr lang="en-US" altLang="zh-CN" sz="3700" dirty="0" smtClean="0"/>
              <a:t>T</a:t>
            </a:r>
            <a:r>
              <a:rPr lang="en-US" altLang="zh-CN" sz="2500" dirty="0" smtClean="0"/>
              <a:t>his </a:t>
            </a:r>
            <a:r>
              <a:rPr lang="en-US" altLang="zh-CN" sz="2500" dirty="0"/>
              <a:t>film ushered in talkies, and signaled the decline of the silent film era.</a:t>
            </a:r>
            <a:endParaRPr lang="zh-CN" altLang="en-US" sz="2500" dirty="0"/>
          </a:p>
        </p:txBody>
      </p:sp>
    </p:spTree>
    <p:extLst>
      <p:ext uri="{BB962C8B-B14F-4D97-AF65-F5344CB8AC3E}">
        <p14:creationId xmlns:p14="http://schemas.microsoft.com/office/powerpoint/2010/main" val="1076802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Fashion</a:t>
            </a:r>
            <a:endParaRPr kumimoji="1" lang="zh-CN" altLang="en-US" dirty="0"/>
          </a:p>
        </p:txBody>
      </p:sp>
      <p:sp>
        <p:nvSpPr>
          <p:cNvPr id="3" name="内容占位符 2"/>
          <p:cNvSpPr>
            <a:spLocks noGrp="1"/>
          </p:cNvSpPr>
          <p:nvPr>
            <p:ph idx="1"/>
          </p:nvPr>
        </p:nvSpPr>
        <p:spPr/>
        <p:txBody>
          <a:bodyPr>
            <a:normAutofit/>
          </a:bodyPr>
          <a:lstStyle/>
          <a:p>
            <a:pPr indent="0">
              <a:buNone/>
            </a:pPr>
            <a:r>
              <a:rPr kumimoji="1" lang="en-US" altLang="zh-CN" sz="3500" dirty="0" smtClean="0"/>
              <a:t>T</a:t>
            </a:r>
            <a:r>
              <a:rPr kumimoji="1" lang="en-US" altLang="zh-CN" sz="2000" dirty="0" smtClean="0"/>
              <a:t>he </a:t>
            </a:r>
            <a:r>
              <a:rPr kumimoji="1" lang="en-US" altLang="zh-CN" sz="2000" dirty="0"/>
              <a:t>1920s is the decade in which fashion entered the modern era. It was the decade in which women first abandoned the more restricting fashions of past years and began to wear more comfortable clothes (such as short skirts or trousers).</a:t>
            </a:r>
            <a:endParaRPr kumimoji="1" lang="zh-CN" altLang="en-US" sz="2000" dirty="0"/>
          </a:p>
        </p:txBody>
      </p:sp>
      <p:pic>
        <p:nvPicPr>
          <p:cNvPr id="4" name="图片 3" descr="无标题.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 y="571500"/>
            <a:ext cx="8131522" cy="5711571"/>
          </a:xfrm>
          <a:prstGeom prst="rect">
            <a:avLst/>
          </a:prstGeom>
        </p:spPr>
      </p:pic>
    </p:spTree>
    <p:extLst>
      <p:ext uri="{BB962C8B-B14F-4D97-AF65-F5344CB8AC3E}">
        <p14:creationId xmlns:p14="http://schemas.microsoft.com/office/powerpoint/2010/main" val="25958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Fashion</a:t>
            </a:r>
            <a:endParaRPr kumimoji="1" lang="zh-CN" altLang="en-US" dirty="0"/>
          </a:p>
        </p:txBody>
      </p:sp>
      <p:sp>
        <p:nvSpPr>
          <p:cNvPr id="3" name="内容占位符 2"/>
          <p:cNvSpPr>
            <a:spLocks noGrp="1"/>
          </p:cNvSpPr>
          <p:nvPr>
            <p:ph idx="1"/>
          </p:nvPr>
        </p:nvSpPr>
        <p:spPr/>
        <p:txBody>
          <a:bodyPr>
            <a:normAutofit/>
          </a:bodyPr>
          <a:lstStyle/>
          <a:p>
            <a:pPr indent="0">
              <a:buNone/>
            </a:pPr>
            <a:r>
              <a:rPr lang="en-US" altLang="zh-CN" sz="4000" dirty="0"/>
              <a:t>T</a:t>
            </a:r>
            <a:r>
              <a:rPr lang="en-US" altLang="zh-CN" sz="2400" dirty="0" smtClean="0"/>
              <a:t>he </a:t>
            </a:r>
            <a:r>
              <a:rPr lang="en-US" altLang="zh-CN" sz="2400" dirty="0"/>
              <a:t>highlight of the '20s that exemplified change was the evolution of women's hairstyles. Ladies were saying goodbye to their long Victorian locks and welcoming much shorter hairdos</a:t>
            </a:r>
            <a:r>
              <a:rPr lang="en-US" altLang="zh-CN" sz="2400" dirty="0" smtClean="0"/>
              <a:t>.</a:t>
            </a:r>
            <a:endParaRPr lang="en-US" altLang="zh-CN" sz="2400" dirty="0"/>
          </a:p>
        </p:txBody>
      </p:sp>
      <p:pic>
        <p:nvPicPr>
          <p:cNvPr id="4" name="图片 3" descr="o-1920S-HAIRSTYLES-57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6648" y="0"/>
            <a:ext cx="5140477" cy="6835932"/>
          </a:xfrm>
          <a:prstGeom prst="rect">
            <a:avLst/>
          </a:prstGeom>
        </p:spPr>
      </p:pic>
      <p:pic>
        <p:nvPicPr>
          <p:cNvPr id="5" name="图片 4" descr="o-1920S-HAIRSTYLES-570 (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9414" y="-1"/>
            <a:ext cx="5012871" cy="6833335"/>
          </a:xfrm>
          <a:prstGeom prst="rect">
            <a:avLst/>
          </a:prstGeom>
        </p:spPr>
      </p:pic>
      <p:pic>
        <p:nvPicPr>
          <p:cNvPr id="6" name="图片 5" descr="o-1920S-HAIRSTYLES-570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1257" y="0"/>
            <a:ext cx="5261184" cy="6858000"/>
          </a:xfrm>
          <a:prstGeom prst="rect">
            <a:avLst/>
          </a:prstGeom>
        </p:spPr>
      </p:pic>
    </p:spTree>
    <p:extLst>
      <p:ext uri="{BB962C8B-B14F-4D97-AF65-F5344CB8AC3E}">
        <p14:creationId xmlns:p14="http://schemas.microsoft.com/office/powerpoint/2010/main" val="230996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Fashion</a:t>
            </a:r>
            <a:endParaRPr kumimoji="1" lang="zh-CN" altLang="en-US" dirty="0"/>
          </a:p>
        </p:txBody>
      </p:sp>
      <p:sp>
        <p:nvSpPr>
          <p:cNvPr id="3" name="内容占位符 2"/>
          <p:cNvSpPr>
            <a:spLocks noGrp="1"/>
          </p:cNvSpPr>
          <p:nvPr>
            <p:ph idx="1"/>
          </p:nvPr>
        </p:nvSpPr>
        <p:spPr>
          <a:xfrm>
            <a:off x="1371600" y="2104572"/>
            <a:ext cx="6400800" cy="3381830"/>
          </a:xfrm>
        </p:spPr>
        <p:txBody>
          <a:bodyPr>
            <a:normAutofit/>
          </a:bodyPr>
          <a:lstStyle/>
          <a:p>
            <a:pPr indent="0">
              <a:buNone/>
            </a:pPr>
            <a:r>
              <a:rPr lang="en-US" altLang="zh-CN" sz="3000" dirty="0"/>
              <a:t> </a:t>
            </a:r>
            <a:r>
              <a:rPr lang="en-US" altLang="zh-CN" sz="3000" dirty="0" smtClean="0"/>
              <a:t>    F</a:t>
            </a:r>
            <a:r>
              <a:rPr lang="en-US" altLang="zh-CN" dirty="0" smtClean="0"/>
              <a:t>antastic </a:t>
            </a:r>
            <a:r>
              <a:rPr lang="en-US" altLang="zh-CN" dirty="0"/>
              <a:t>and beautiful coordinated and accessorized outfits were a feature of 1920’s ladies fashions. Hats, shoes, stockings, handbags, dresses and jewelry all came together in perfect harmony to create a unique and elegant style that can only be appreciated when seen in real-life or in color illustrations. </a:t>
            </a:r>
          </a:p>
          <a:p>
            <a:pPr indent="0">
              <a:buNone/>
            </a:pPr>
            <a:r>
              <a:rPr lang="en-US" altLang="zh-CN" dirty="0" smtClean="0"/>
              <a:t>        Also</a:t>
            </a:r>
            <a:r>
              <a:rPr lang="en-US" altLang="zh-CN" dirty="0"/>
              <a:t>, Women’s fashions in the early 1920’s often referred to as the “roaring 20’s”, the era of the “flapper”.</a:t>
            </a:r>
          </a:p>
          <a:p>
            <a:endParaRPr kumimoji="1" lang="zh-CN" altLang="en-US" dirty="0"/>
          </a:p>
        </p:txBody>
      </p:sp>
      <p:pic>
        <p:nvPicPr>
          <p:cNvPr id="4" name="图片 3" desc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457" y="515590"/>
            <a:ext cx="6182978" cy="5804814"/>
          </a:xfrm>
          <a:prstGeom prst="rect">
            <a:avLst/>
          </a:prstGeom>
        </p:spPr>
      </p:pic>
      <p:pic>
        <p:nvPicPr>
          <p:cNvPr id="5" name="图片 4" descr="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660" y="515590"/>
            <a:ext cx="7185626" cy="5356417"/>
          </a:xfrm>
          <a:prstGeom prst="rect">
            <a:avLst/>
          </a:prstGeom>
        </p:spPr>
      </p:pic>
    </p:spTree>
    <p:extLst>
      <p:ext uri="{BB962C8B-B14F-4D97-AF65-F5344CB8AC3E}">
        <p14:creationId xmlns:p14="http://schemas.microsoft.com/office/powerpoint/2010/main" val="25958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Resources</a:t>
            </a:r>
            <a:endParaRPr kumimoji="1" lang="zh-CN" altLang="en-US" dirty="0"/>
          </a:p>
        </p:txBody>
      </p:sp>
      <p:sp>
        <p:nvSpPr>
          <p:cNvPr id="3" name="内容占位符 2"/>
          <p:cNvSpPr>
            <a:spLocks noGrp="1"/>
          </p:cNvSpPr>
          <p:nvPr>
            <p:ph idx="1"/>
          </p:nvPr>
        </p:nvSpPr>
        <p:spPr>
          <a:xfrm>
            <a:off x="1008743" y="2438401"/>
            <a:ext cx="7264400" cy="3113313"/>
          </a:xfrm>
        </p:spPr>
        <p:txBody>
          <a:bodyPr>
            <a:normAutofit fontScale="92500" lnSpcReduction="20000"/>
          </a:bodyPr>
          <a:lstStyle/>
          <a:p>
            <a:r>
              <a:rPr lang="en-US" altLang="zh-CN" u="sng" dirty="0">
                <a:hlinkClick r:id="rId2"/>
              </a:rPr>
              <a:t>http://www.huffingtonpost.com/2013/08/08/1920s-hairstyles-photos_n_3720290.html</a:t>
            </a:r>
            <a:endParaRPr lang="en-US" altLang="zh-CN" dirty="0"/>
          </a:p>
          <a:p>
            <a:r>
              <a:rPr lang="en-US" altLang="zh-CN" dirty="0">
                <a:hlinkClick r:id="rId3"/>
              </a:rPr>
              <a:t>http://www.1920-30.com/fashion</a:t>
            </a:r>
            <a:r>
              <a:rPr lang="en-US" altLang="zh-CN" dirty="0" smtClean="0">
                <a:hlinkClick r:id="rId3"/>
              </a:rPr>
              <a:t>/</a:t>
            </a:r>
            <a:endParaRPr lang="en-US" altLang="zh-CN" dirty="0"/>
          </a:p>
          <a:p>
            <a:r>
              <a:rPr lang="en-US" altLang="zh-CN" u="sng" dirty="0">
                <a:hlinkClick r:id="rId4"/>
              </a:rPr>
              <a:t>http://www.1920-30.com/music/</a:t>
            </a:r>
            <a:endParaRPr lang="en-US" altLang="zh-CN" dirty="0"/>
          </a:p>
          <a:p>
            <a:r>
              <a:rPr lang="en-US" altLang="zh-CN" u="sng" dirty="0">
                <a:hlinkClick r:id="rId5"/>
              </a:rPr>
              <a:t>http://www.ehow.com/about_6561778_history-jazz-dance-</a:t>
            </a:r>
            <a:r>
              <a:rPr lang="en-US" altLang="zh-CN" u="sng" dirty="0" smtClean="0">
                <a:hlinkClick r:id="rId5"/>
              </a:rPr>
              <a:t>america.html</a:t>
            </a:r>
            <a:endParaRPr lang="en-US" altLang="zh-CN" dirty="0"/>
          </a:p>
          <a:p>
            <a:r>
              <a:rPr lang="en-US" altLang="zh-CN" u="sng" dirty="0" smtClean="0">
                <a:hlinkClick r:id="rId6"/>
              </a:rPr>
              <a:t>http</a:t>
            </a:r>
            <a:r>
              <a:rPr lang="en-US" altLang="zh-CN" u="sng" dirty="0">
                <a:hlinkClick r:id="rId6"/>
              </a:rPr>
              <a:t>://www.dancinunlimited.org/About%20Jazz%</a:t>
            </a:r>
            <a:r>
              <a:rPr lang="en-US" altLang="zh-CN" u="sng" dirty="0" smtClean="0">
                <a:hlinkClick r:id="rId6"/>
              </a:rPr>
              <a:t>20Dance.html</a:t>
            </a:r>
            <a:endParaRPr lang="en-US" altLang="zh-CN" u="sng" dirty="0" smtClean="0"/>
          </a:p>
          <a:p>
            <a:r>
              <a:rPr lang="en-US" altLang="zh-CN" u="sng" dirty="0">
                <a:hlinkClick r:id="rId7"/>
              </a:rPr>
              <a:t>http://www.historylearningsite.co.uk/</a:t>
            </a:r>
            <a:r>
              <a:rPr lang="en-US" altLang="zh-CN" u="sng" dirty="0" smtClean="0">
                <a:hlinkClick r:id="rId7"/>
              </a:rPr>
              <a:t>America_economy_1920s.htm</a:t>
            </a:r>
            <a:endParaRPr lang="en-US" altLang="zh-CN" dirty="0"/>
          </a:p>
          <a:p>
            <a:r>
              <a:rPr lang="en-US" altLang="zh-CN" dirty="0">
                <a:hlinkClick r:id="rId8"/>
              </a:rPr>
              <a:t>http://www.ehow.com/info_8125807_famous-cars-1920s.html#ixzz2j7jjB54H</a:t>
            </a:r>
            <a:r>
              <a:rPr lang="en-US" altLang="zh-CN" dirty="0"/>
              <a:t> </a:t>
            </a:r>
            <a:endParaRPr lang="en-US" altLang="zh-CN" dirty="0" smtClean="0"/>
          </a:p>
          <a:p>
            <a:endParaRPr kumimoji="1" lang="zh-CN" altLang="en-US" dirty="0"/>
          </a:p>
        </p:txBody>
      </p:sp>
    </p:spTree>
    <p:extLst>
      <p:ext uri="{BB962C8B-B14F-4D97-AF65-F5344CB8AC3E}">
        <p14:creationId xmlns:p14="http://schemas.microsoft.com/office/powerpoint/2010/main" val="1937250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kumimoji="1" lang="en-US" altLang="zh-CN" dirty="0" smtClean="0"/>
              <a:t>The End</a:t>
            </a:r>
            <a:endParaRPr kumimoji="1" lang="zh-CN" altLang="en-US" dirty="0"/>
          </a:p>
        </p:txBody>
      </p:sp>
      <p:sp>
        <p:nvSpPr>
          <p:cNvPr id="6" name="副标题 5"/>
          <p:cNvSpPr>
            <a:spLocks noGrp="1"/>
          </p:cNvSpPr>
          <p:nvPr>
            <p:ph type="subTitle" idx="1"/>
          </p:nvPr>
        </p:nvSpPr>
        <p:spPr/>
        <p:txBody>
          <a:bodyPr/>
          <a:lstStyle/>
          <a:p>
            <a:r>
              <a:rPr kumimoji="1" lang="en-US" altLang="zh-CN" dirty="0" smtClean="0"/>
              <a:t>Thank you for watching</a:t>
            </a:r>
            <a:endParaRPr kumimoji="1" lang="zh-CN" altLang="en-US" dirty="0"/>
          </a:p>
        </p:txBody>
      </p:sp>
    </p:spTree>
    <p:extLst>
      <p:ext uri="{BB962C8B-B14F-4D97-AF65-F5344CB8AC3E}">
        <p14:creationId xmlns:p14="http://schemas.microsoft.com/office/powerpoint/2010/main" val="2686400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196443" y="1514164"/>
            <a:ext cx="6729375" cy="2554545"/>
          </a:xfrm>
          <a:prstGeom prst="rect">
            <a:avLst/>
          </a:prstGeom>
          <a:noFill/>
        </p:spPr>
        <p:txBody>
          <a:bodyPr wrap="square" lIns="91440" tIns="45720" rIns="91440" bIns="45720">
            <a:spAutoFit/>
          </a:bodyPr>
          <a:lstStyle/>
          <a:p>
            <a:r>
              <a:rPr lang="en-US" altLang="zh-CN" sz="4000" dirty="0" smtClean="0"/>
              <a:t>	</a:t>
            </a:r>
            <a:r>
              <a:rPr lang="en-US" altLang="zh-CN" sz="4000" dirty="0" smtClean="0">
                <a:solidFill>
                  <a:schemeClr val="accent3"/>
                </a:solidFill>
              </a:rPr>
              <a:t>The </a:t>
            </a:r>
            <a:r>
              <a:rPr lang="en-US" altLang="zh-CN" sz="4000" dirty="0">
                <a:solidFill>
                  <a:schemeClr val="accent3"/>
                </a:solidFill>
              </a:rPr>
              <a:t>1920s were marked by economic prosperity, advances in technology and culture, and changing social roles.</a:t>
            </a:r>
            <a:r>
              <a:rPr lang="en-US" altLang="zh-CN" sz="4000" dirty="0" smtClean="0">
                <a:solidFill>
                  <a:schemeClr val="accent3"/>
                </a:solidFill>
                <a:effectLst/>
              </a:rPr>
              <a:t> </a:t>
            </a:r>
            <a:endParaRPr lang="zh-CN" altLang="en-US" sz="4000" b="1" cap="none" spc="0" dirty="0">
              <a:ln w="12700">
                <a:solidFill>
                  <a:schemeClr val="tx2">
                    <a:satMod val="155000"/>
                  </a:schemeClr>
                </a:solidFill>
                <a:prstDash val="solid"/>
              </a:ln>
              <a:solidFill>
                <a:schemeClr val="accent3"/>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595850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sz="3000" dirty="0" smtClean="0">
                <a:solidFill>
                  <a:schemeClr val="tx2"/>
                </a:solidFill>
              </a:rPr>
              <a:t>Jazz/Music</a:t>
            </a:r>
            <a:endParaRPr kumimoji="1" lang="zh-CN" altLang="en-US" sz="3000" dirty="0">
              <a:solidFill>
                <a:schemeClr val="tx2"/>
              </a:solidFill>
            </a:endParaRPr>
          </a:p>
        </p:txBody>
      </p:sp>
      <p:pic>
        <p:nvPicPr>
          <p:cNvPr id="6" name="图片占位符 5" descr="jazz-age.jpg"/>
          <p:cNvPicPr>
            <a:picLocks noGrp="1" noChangeAspect="1"/>
          </p:cNvPicPr>
          <p:nvPr>
            <p:ph type="pic" idx="1"/>
          </p:nvPr>
        </p:nvPicPr>
        <p:blipFill>
          <a:blip r:embed="rId2">
            <a:extLst>
              <a:ext uri="{28A0092B-C50C-407E-A947-70E740481C1C}">
                <a14:useLocalDpi xmlns:a14="http://schemas.microsoft.com/office/drawing/2010/main" val="0"/>
              </a:ext>
            </a:extLst>
          </a:blip>
          <a:srcRect l="-8375" r="-8375"/>
          <a:stretch>
            <a:fillRect/>
          </a:stretch>
        </p:blipFill>
        <p:spPr>
          <a:xfrm>
            <a:off x="850900" y="1676400"/>
            <a:ext cx="3822700" cy="3822700"/>
          </a:xfrm>
        </p:spPr>
      </p:pic>
      <p:sp>
        <p:nvSpPr>
          <p:cNvPr id="5" name="文本占位符 4"/>
          <p:cNvSpPr>
            <a:spLocks noGrp="1"/>
          </p:cNvSpPr>
          <p:nvPr>
            <p:ph type="body" sz="half" idx="2"/>
          </p:nvPr>
        </p:nvSpPr>
        <p:spPr/>
        <p:txBody>
          <a:bodyPr>
            <a:normAutofit/>
          </a:bodyPr>
          <a:lstStyle/>
          <a:p>
            <a:pPr algn="l"/>
            <a:r>
              <a:rPr kumimoji="1" lang="en-US" altLang="zh-CN" sz="1800" dirty="0" smtClean="0">
                <a:solidFill>
                  <a:schemeClr val="accent6"/>
                </a:solidFill>
              </a:rPr>
              <a:t>Jazz music of the 1920s established jazz as a music genre. Many changes, improvisations, and experiments have taken place in jazz music since then.</a:t>
            </a:r>
            <a:endParaRPr kumimoji="1" lang="zh-CN" altLang="en-US" sz="1800" dirty="0">
              <a:solidFill>
                <a:schemeClr val="accent6"/>
              </a:solidFill>
            </a:endParaRPr>
          </a:p>
        </p:txBody>
      </p:sp>
    </p:spTree>
    <p:extLst>
      <p:ext uri="{BB962C8B-B14F-4D97-AF65-F5344CB8AC3E}">
        <p14:creationId xmlns:p14="http://schemas.microsoft.com/office/powerpoint/2010/main" val="2167961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Jazz Music</a:t>
            </a:r>
            <a:endParaRPr kumimoji="1" lang="zh-CN" altLang="en-US" dirty="0"/>
          </a:p>
        </p:txBody>
      </p:sp>
      <p:sp>
        <p:nvSpPr>
          <p:cNvPr id="3" name="内容占位符 2"/>
          <p:cNvSpPr>
            <a:spLocks noGrp="1"/>
          </p:cNvSpPr>
          <p:nvPr>
            <p:ph idx="1"/>
          </p:nvPr>
        </p:nvSpPr>
        <p:spPr/>
        <p:txBody>
          <a:bodyPr/>
          <a:lstStyle/>
          <a:p>
            <a:r>
              <a:rPr lang="en-US" altLang="zh-CN" b="1" dirty="0"/>
              <a:t>Jazz gained popularity in America and worldwide by the 1920s. Nothing quite like it had ever happened before in America. New exuberant dances were devised to take advantage of the upbeat tempo's of Jazz and Ragtime music</a:t>
            </a:r>
            <a:r>
              <a:rPr lang="en-US" altLang="zh-CN" b="1" dirty="0" smtClean="0"/>
              <a:t>.</a:t>
            </a:r>
          </a:p>
          <a:p>
            <a:pPr indent="0">
              <a:buNone/>
            </a:pPr>
            <a:endParaRPr lang="en-US" altLang="zh-CN" dirty="0"/>
          </a:p>
          <a:p>
            <a:r>
              <a:rPr lang="en-US" altLang="zh-CN" b="1" dirty="0"/>
              <a:t>Jazz, Ragtime and </a:t>
            </a:r>
            <a:r>
              <a:rPr lang="en-US" altLang="zh-CN" b="1" dirty="0" smtClean="0"/>
              <a:t>Broadway </a:t>
            </a:r>
            <a:r>
              <a:rPr lang="en-US" altLang="zh-CN" b="1" dirty="0"/>
              <a:t>musicals became </a:t>
            </a:r>
            <a:r>
              <a:rPr lang="en-US" altLang="zh-CN" b="1" dirty="0" smtClean="0"/>
              <a:t>popular.</a:t>
            </a:r>
            <a:endParaRPr lang="en-US" altLang="zh-CN" dirty="0"/>
          </a:p>
        </p:txBody>
      </p:sp>
      <p:pic>
        <p:nvPicPr>
          <p:cNvPr id="4" name="图片 3" descr="1921ensemb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85900"/>
            <a:ext cx="9144000" cy="3875649"/>
          </a:xfrm>
          <a:prstGeom prst="rect">
            <a:avLst/>
          </a:prstGeom>
        </p:spPr>
      </p:pic>
    </p:spTree>
    <p:extLst>
      <p:ext uri="{BB962C8B-B14F-4D97-AF65-F5344CB8AC3E}">
        <p14:creationId xmlns:p14="http://schemas.microsoft.com/office/powerpoint/2010/main" val="259585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952999" y="1376680"/>
            <a:ext cx="2819400" cy="599440"/>
          </a:xfrm>
        </p:spPr>
        <p:txBody>
          <a:bodyPr/>
          <a:lstStyle/>
          <a:p>
            <a:r>
              <a:rPr kumimoji="1" lang="en-US" altLang="zh-CN" sz="3000" dirty="0" smtClean="0"/>
              <a:t>Dance</a:t>
            </a:r>
            <a:endParaRPr kumimoji="1" lang="zh-CN" altLang="en-US" sz="3000" dirty="0"/>
          </a:p>
        </p:txBody>
      </p:sp>
      <p:pic>
        <p:nvPicPr>
          <p:cNvPr id="8" name="图片占位符 7" descr="无标题1.png"/>
          <p:cNvPicPr>
            <a:picLocks noGrp="1" noChangeAspect="1"/>
          </p:cNvPicPr>
          <p:nvPr>
            <p:ph type="pic" idx="1"/>
          </p:nvPr>
        </p:nvPicPr>
        <p:blipFill>
          <a:blip r:embed="rId2">
            <a:extLst>
              <a:ext uri="{28A0092B-C50C-407E-A947-70E740481C1C}">
                <a14:useLocalDpi xmlns:a14="http://schemas.microsoft.com/office/drawing/2010/main" val="0"/>
              </a:ext>
            </a:extLst>
          </a:blip>
          <a:srcRect l="-10593" r="-10593"/>
          <a:stretch>
            <a:fillRect/>
          </a:stretch>
        </p:blipFill>
        <p:spPr>
          <a:xfrm>
            <a:off x="1176569" y="1904999"/>
            <a:ext cx="3485891" cy="3485891"/>
          </a:xfrm>
        </p:spPr>
      </p:pic>
      <p:sp>
        <p:nvSpPr>
          <p:cNvPr id="7" name="文本占位符 6"/>
          <p:cNvSpPr>
            <a:spLocks noGrp="1"/>
          </p:cNvSpPr>
          <p:nvPr>
            <p:ph type="body" sz="half" idx="2"/>
          </p:nvPr>
        </p:nvSpPr>
        <p:spPr>
          <a:xfrm>
            <a:off x="4952999" y="1988442"/>
            <a:ext cx="3085813" cy="3402449"/>
          </a:xfrm>
        </p:spPr>
        <p:txBody>
          <a:bodyPr>
            <a:normAutofit fontScale="92500" lnSpcReduction="10000"/>
          </a:bodyPr>
          <a:lstStyle/>
          <a:p>
            <a:pPr algn="l"/>
            <a:r>
              <a:rPr lang="en-US" altLang="zh-CN" sz="1800" dirty="0" smtClean="0"/>
              <a:t>Jazz dance was an extension of jazz music and it was one of the many art forms that came out of the Harlem Renaissance during the 1920s in America</a:t>
            </a:r>
            <a:r>
              <a:rPr lang="en-US" altLang="zh-CN" sz="1800" dirty="0"/>
              <a:t>. Jazz dance could be considered the origin of many popular American dances that have carried on through decades worldwide--even today</a:t>
            </a:r>
            <a:r>
              <a:rPr lang="en-US" altLang="zh-CN" sz="1800" dirty="0" smtClean="0"/>
              <a:t>.</a:t>
            </a:r>
            <a:endParaRPr lang="en-US" altLang="zh-CN" sz="1800" dirty="0"/>
          </a:p>
        </p:txBody>
      </p:sp>
    </p:spTree>
    <p:extLst>
      <p:ext uri="{BB962C8B-B14F-4D97-AF65-F5344CB8AC3E}">
        <p14:creationId xmlns:p14="http://schemas.microsoft.com/office/powerpoint/2010/main" val="3018241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Dance</a:t>
            </a:r>
            <a:endParaRPr kumimoji="1" lang="zh-CN" altLang="en-US" dirty="0"/>
          </a:p>
        </p:txBody>
      </p:sp>
      <p:sp>
        <p:nvSpPr>
          <p:cNvPr id="3" name="内容占位符 2"/>
          <p:cNvSpPr>
            <a:spLocks noGrp="1"/>
          </p:cNvSpPr>
          <p:nvPr>
            <p:ph idx="1"/>
          </p:nvPr>
        </p:nvSpPr>
        <p:spPr/>
        <p:txBody>
          <a:bodyPr/>
          <a:lstStyle/>
          <a:p>
            <a:r>
              <a:rPr lang="en-US" altLang="zh-CN" dirty="0"/>
              <a:t>Jazz dance is an American form of dance that developed in the early 1900’s as both African and European peoples began to mix their dance traditions. Africans focused on rhythms and torso movement and Europeans on musical harmonies, folk and social dances. </a:t>
            </a:r>
            <a:endParaRPr kumimoji="1" lang="en-US" altLang="zh-CN" dirty="0"/>
          </a:p>
        </p:txBody>
      </p:sp>
      <p:pic>
        <p:nvPicPr>
          <p:cNvPr id="4" name="图片 3" descr="dance-charleston-1920s-grang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309" y="741999"/>
            <a:ext cx="7068405" cy="5364133"/>
          </a:xfrm>
          <a:prstGeom prst="rect">
            <a:avLst/>
          </a:prstGeom>
        </p:spPr>
      </p:pic>
    </p:spTree>
    <p:extLst>
      <p:ext uri="{BB962C8B-B14F-4D97-AF65-F5344CB8AC3E}">
        <p14:creationId xmlns:p14="http://schemas.microsoft.com/office/powerpoint/2010/main" val="428544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377740" y="1102312"/>
            <a:ext cx="6397505" cy="3954929"/>
          </a:xfrm>
          <a:prstGeom prst="rect">
            <a:avLst/>
          </a:prstGeom>
          <a:noFill/>
        </p:spPr>
        <p:txBody>
          <a:bodyPr wrap="square" rtlCol="0">
            <a:spAutoFit/>
          </a:bodyPr>
          <a:lstStyle/>
          <a:p>
            <a:pPr>
              <a:lnSpc>
                <a:spcPct val="130000"/>
              </a:lnSpc>
            </a:pPr>
            <a:r>
              <a:rPr kumimoji="1" lang="en-US" altLang="zh-CN" sz="2400" dirty="0" smtClean="0">
                <a:solidFill>
                  <a:schemeClr val="accent6"/>
                </a:solidFill>
              </a:rPr>
              <a:t>	</a:t>
            </a:r>
            <a:r>
              <a:rPr kumimoji="1" lang="en-US" altLang="zh-CN" sz="5000" dirty="0" smtClean="0">
                <a:solidFill>
                  <a:schemeClr val="accent6"/>
                </a:solidFill>
              </a:rPr>
              <a:t>T</a:t>
            </a:r>
            <a:r>
              <a:rPr kumimoji="1" lang="en-US" altLang="zh-CN" sz="2400" dirty="0" smtClean="0">
                <a:solidFill>
                  <a:schemeClr val="accent6"/>
                </a:solidFill>
              </a:rPr>
              <a:t>he </a:t>
            </a:r>
            <a:r>
              <a:rPr kumimoji="1" lang="en-US" altLang="zh-CN" sz="2400" dirty="0">
                <a:solidFill>
                  <a:schemeClr val="accent6"/>
                </a:solidFill>
              </a:rPr>
              <a:t>powerful </a:t>
            </a:r>
            <a:r>
              <a:rPr kumimoji="1" lang="en-US" altLang="zh-CN" sz="2400" dirty="0" smtClean="0">
                <a:solidFill>
                  <a:schemeClr val="accent6"/>
                </a:solidFill>
              </a:rPr>
              <a:t>economic </a:t>
            </a:r>
            <a:r>
              <a:rPr kumimoji="1" lang="en-US" altLang="zh-CN" sz="2400" dirty="0">
                <a:solidFill>
                  <a:schemeClr val="accent6"/>
                </a:solidFill>
              </a:rPr>
              <a:t>might of America from 1920 to October 1929 is frequently overlooked or simply submerged by the more exciting topics such as Prohibition and the gangsters, the Jazz Age with its crazies, the KKK etc. However, the strength of America was generated and driven by its vast economic power.</a:t>
            </a:r>
            <a:endParaRPr kumimoji="1" lang="zh-CN" altLang="en-US" sz="2400" dirty="0">
              <a:solidFill>
                <a:schemeClr val="accent6"/>
              </a:solidFill>
            </a:endParaRPr>
          </a:p>
        </p:txBody>
      </p:sp>
    </p:spTree>
    <p:extLst>
      <p:ext uri="{BB962C8B-B14F-4D97-AF65-F5344CB8AC3E}">
        <p14:creationId xmlns:p14="http://schemas.microsoft.com/office/powerpoint/2010/main" val="2057220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en-US" altLang="zh-CN" dirty="0" smtClean="0"/>
              <a:t>CARS</a:t>
            </a:r>
            <a:endParaRPr kumimoji="1" lang="zh-CN" altLang="en-US" dirty="0"/>
          </a:p>
        </p:txBody>
      </p:sp>
      <p:sp>
        <p:nvSpPr>
          <p:cNvPr id="3" name="内容占位符 2"/>
          <p:cNvSpPr>
            <a:spLocks noGrp="1"/>
          </p:cNvSpPr>
          <p:nvPr>
            <p:ph idx="1"/>
          </p:nvPr>
        </p:nvSpPr>
        <p:spPr/>
        <p:txBody>
          <a:bodyPr>
            <a:normAutofit/>
          </a:bodyPr>
          <a:lstStyle/>
          <a:p>
            <a:pPr lvl="0"/>
            <a:r>
              <a:rPr lang="en-US" altLang="zh-CN" sz="2400" dirty="0"/>
              <a:t>A good example was the motor car industry. The 3 big producers were Ford, Chrysler and General Motors. </a:t>
            </a:r>
          </a:p>
        </p:txBody>
      </p:sp>
    </p:spTree>
    <p:extLst>
      <p:ext uri="{BB962C8B-B14F-4D97-AF65-F5344CB8AC3E}">
        <p14:creationId xmlns:p14="http://schemas.microsoft.com/office/powerpoint/2010/main" val="30182416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Amer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5527" y="1245810"/>
            <a:ext cx="3439158" cy="2211716"/>
          </a:xfrm>
          <a:prstGeom prst="rect">
            <a:avLst/>
          </a:prstGeom>
        </p:spPr>
      </p:pic>
      <p:sp>
        <p:nvSpPr>
          <p:cNvPr id="6" name="矩形 5"/>
          <p:cNvSpPr/>
          <p:nvPr/>
        </p:nvSpPr>
        <p:spPr>
          <a:xfrm>
            <a:off x="4922761" y="1245809"/>
            <a:ext cx="3217333" cy="2015936"/>
          </a:xfrm>
          <a:prstGeom prst="rect">
            <a:avLst/>
          </a:prstGeom>
        </p:spPr>
        <p:txBody>
          <a:bodyPr wrap="square">
            <a:spAutoFit/>
          </a:bodyPr>
          <a:lstStyle/>
          <a:p>
            <a:r>
              <a:rPr lang="en-US" altLang="zh-CN" sz="2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boom in the car industry came from Ford’s with the legendary Ford Model -T. </a:t>
            </a:r>
            <a:endParaRPr lang="en-US" altLang="zh-CN" sz="2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文本框 6"/>
          <p:cNvSpPr txBox="1"/>
          <p:nvPr/>
        </p:nvSpPr>
        <p:spPr>
          <a:xfrm>
            <a:off x="1225527" y="3761619"/>
            <a:ext cx="6914567" cy="1477328"/>
          </a:xfrm>
          <a:prstGeom prst="rect">
            <a:avLst/>
          </a:prstGeom>
          <a:noFill/>
        </p:spPr>
        <p:txBody>
          <a:bodyPr wrap="square" rtlCol="0">
            <a:spAutoFit/>
          </a:bodyPr>
          <a:lstStyle/>
          <a:p>
            <a:pPr>
              <a:lnSpc>
                <a:spcPct val="130000"/>
              </a:lnSpc>
            </a:pPr>
            <a:r>
              <a:rPr lang="en-US" altLang="zh-CN" sz="3000" dirty="0"/>
              <a:t>T</a:t>
            </a:r>
            <a:r>
              <a:rPr lang="en-US" altLang="zh-CN" sz="2000" dirty="0"/>
              <a:t>his was a car for the people. It was cheap; mass production had dropped its price to just $295 in 1928. The same car had cost $1200 in 1909. By 1928, just about 20% of all Americans had cars. </a:t>
            </a:r>
            <a:endParaRPr kumimoji="1" lang="zh-CN" altLang="en-US" sz="2000" dirty="0"/>
          </a:p>
        </p:txBody>
      </p:sp>
    </p:spTree>
    <p:extLst>
      <p:ext uri="{BB962C8B-B14F-4D97-AF65-F5344CB8AC3E}">
        <p14:creationId xmlns:p14="http://schemas.microsoft.com/office/powerpoint/2010/main" val="2453341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时装设计">
  <a:themeElements>
    <a:clrScheme name="时装设计">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黑领结">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时装设计">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时装设计.thmx</Template>
  <TotalTime>338</TotalTime>
  <Words>507</Words>
  <Application>Microsoft Office PowerPoint</Application>
  <PresentationFormat>On-screen Show (4:3)</PresentationFormat>
  <Paragraphs>39</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时装设计</vt:lpstr>
      <vt:lpstr>The Roaring 20s &amp; The Jazz Age/Culture  in the 1920s</vt:lpstr>
      <vt:lpstr>PowerPoint Presentation</vt:lpstr>
      <vt:lpstr>Jazz/Music</vt:lpstr>
      <vt:lpstr>Jazz Music</vt:lpstr>
      <vt:lpstr>Dance</vt:lpstr>
      <vt:lpstr>Dance</vt:lpstr>
      <vt:lpstr>PowerPoint Presentation</vt:lpstr>
      <vt:lpstr>CARS</vt:lpstr>
      <vt:lpstr>PowerPoint Presentation</vt:lpstr>
      <vt:lpstr>Movies</vt:lpstr>
      <vt:lpstr>PowerPoint Presentation</vt:lpstr>
      <vt:lpstr>Fashion</vt:lpstr>
      <vt:lpstr>Fashion</vt:lpstr>
      <vt:lpstr>Fashion</vt:lpstr>
      <vt:lpstr>Resources</vt:lpstr>
      <vt:lpstr>The End</vt:lpstr>
    </vt:vector>
  </TitlesOfParts>
  <Company>SUIS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Roaring 20s &amp; The Jazz Age/Culture in the 1920s</dc:title>
  <dc:creator>Kathy Chen</dc:creator>
  <cp:lastModifiedBy>xh-01</cp:lastModifiedBy>
  <cp:revision>15</cp:revision>
  <dcterms:created xsi:type="dcterms:W3CDTF">2013-10-29T00:20:32Z</dcterms:created>
  <dcterms:modified xsi:type="dcterms:W3CDTF">2013-10-31T02:47:29Z</dcterms:modified>
</cp:coreProperties>
</file>