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9" r:id="rId11"/>
    <p:sldId id="278" r:id="rId12"/>
    <p:sldId id="280" r:id="rId13"/>
    <p:sldId id="281" r:id="rId14"/>
    <p:sldId id="265" r:id="rId15"/>
    <p:sldId id="282" r:id="rId16"/>
    <p:sldId id="266" r:id="rId17"/>
    <p:sldId id="267" r:id="rId18"/>
    <p:sldId id="285" r:id="rId19"/>
    <p:sldId id="286" r:id="rId20"/>
    <p:sldId id="287" r:id="rId21"/>
    <p:sldId id="288" r:id="rId22"/>
    <p:sldId id="289" r:id="rId23"/>
    <p:sldId id="283" r:id="rId24"/>
    <p:sldId id="284" r:id="rId25"/>
    <p:sldId id="29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CE8"/>
    <a:srgbClr val="8F8AFA"/>
    <a:srgbClr val="414181"/>
    <a:srgbClr val="413C86"/>
    <a:srgbClr val="35448D"/>
    <a:srgbClr val="55D1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4" autoAdjust="0"/>
    <p:restoredTop sz="94660"/>
  </p:normalViewPr>
  <p:slideViewPr>
    <p:cSldViewPr>
      <p:cViewPr varScale="1">
        <p:scale>
          <a:sx n="79" d="100"/>
          <a:sy n="79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60ACC2-39AB-4CFC-87F9-3B3844DD28E8}" type="datetimeFigureOut">
              <a:rPr/>
              <a:pPr>
                <a:defRPr/>
              </a:pPr>
              <a:t>3/8/2014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4797F8-99B6-4F01-85CE-501D30233F4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2B929-F007-4370-866B-E767376D0DB8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C03C-A1E7-4413-9EF5-58F15A60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8B7CD8-B227-41B4-8773-35520DF524F9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C3B231A-ABB5-461E-8FDF-46A8BA111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CBA9-B842-4DC6-B794-352CBD30CFFF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488A-EFF2-4871-A202-7109BAE6D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B89D305-3ACA-471A-A0A7-A685050BE94B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B68A6D-B6CD-45DD-9DBC-D89E6A286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FD34-2496-4E83-9A17-BF7780F66EC9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655A-E768-4269-9692-C14190CA0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16A6-4692-4231-8445-E9E913F54071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17BD-09F7-477A-A9E2-A05B4BDD6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E745E-17E5-4F17-A4CC-C735344FC478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D0E3-970F-4D66-9CEF-6B2AF47A6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5EAE-BF3D-4405-BBC6-21D015CAEBAD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20410-21D0-4820-B2BB-EF9947E6E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F373-8E87-401F-A070-3FE36D1D2737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D7DC-1377-4CA9-AF13-B21BC3D68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66233F-B7C2-433B-B3E7-BCCDF18B4D82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4A3D0A-7506-4F03-B39D-1D14E9671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amond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B545AF3-BEA0-4CCD-B44F-799D33B41478}" type="datetimeFigureOut">
              <a:rPr lang="en-US"/>
              <a:pPr>
                <a:defRPr/>
              </a:pPr>
              <a:t>3/8/2014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7B459CA-D4CD-41EC-A6BC-6A93468A8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8" r:id="rId1"/>
    <p:sldLayoutId id="2147484127" r:id="rId2"/>
    <p:sldLayoutId id="2147484129" r:id="rId3"/>
    <p:sldLayoutId id="2147484126" r:id="rId4"/>
    <p:sldLayoutId id="2147484125" r:id="rId5"/>
    <p:sldLayoutId id="2147484124" r:id="rId6"/>
    <p:sldLayoutId id="2147484123" r:id="rId7"/>
    <p:sldLayoutId id="2147484122" r:id="rId8"/>
    <p:sldLayoutId id="2147484130" r:id="rId9"/>
    <p:sldLayoutId id="2147484121" r:id="rId10"/>
    <p:sldLayoutId id="2147484131" r:id="rId11"/>
  </p:sldLayoutIdLst>
  <p:transition>
    <p:diamond/>
    <p:sndAc>
      <p:stSnd>
        <p:snd r:embed="rId13" name="camera.wav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5CD2D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5CD2D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5CD2D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5CD2D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2667000"/>
            <a:ext cx="5105400" cy="28681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800" dirty="0" smtClean="0">
                <a:latin typeface="Verdana" pitchFamily="34" charset="0"/>
              </a:rPr>
              <a:t>Noun</a:t>
            </a:r>
            <a:br>
              <a:rPr lang="en-US" sz="8800" dirty="0" smtClean="0">
                <a:latin typeface="Verdana" pitchFamily="34" charset="0"/>
              </a:rPr>
            </a:br>
            <a:r>
              <a:rPr lang="en-US" sz="8800" dirty="0" smtClean="0">
                <a:latin typeface="Verdana" pitchFamily="34" charset="0"/>
              </a:rPr>
              <a:t>clause</a:t>
            </a:r>
            <a:endParaRPr lang="en-US" sz="8800" dirty="0"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8100" b="1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3315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26511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04800" y="5562600"/>
            <a:ext cx="388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rebuchet MS" pitchFamily="34" charset="0"/>
              </a:rPr>
              <a:t>Prepared by:</a:t>
            </a:r>
          </a:p>
          <a:p>
            <a:r>
              <a:rPr lang="en-US" sz="2800" b="1">
                <a:solidFill>
                  <a:srgbClr val="FFFF00"/>
                </a:solidFill>
                <a:latin typeface="Trebuchet MS" pitchFamily="34" charset="0"/>
              </a:rPr>
              <a:t>Rigor R. Suguitao</a:t>
            </a:r>
          </a:p>
        </p:txBody>
      </p:sp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2667000"/>
            <a:ext cx="5105400" cy="28681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800" dirty="0" smtClean="0">
                <a:latin typeface="Verdana" pitchFamily="34" charset="0"/>
              </a:rPr>
              <a:t>Noun</a:t>
            </a:r>
            <a:br>
              <a:rPr lang="en-US" sz="8800" dirty="0" smtClean="0">
                <a:latin typeface="Verdana" pitchFamily="34" charset="0"/>
              </a:rPr>
            </a:br>
            <a:r>
              <a:rPr lang="en-US" sz="8800" dirty="0" smtClean="0">
                <a:latin typeface="Verdana" pitchFamily="34" charset="0"/>
              </a:rPr>
              <a:t>clause</a:t>
            </a:r>
            <a:endParaRPr lang="en-US" sz="8800" dirty="0">
              <a:latin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8100" b="1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2531" name="Picture 2" descr="http://4.bp.blogspot.com/-y84_B2FcJZg/TremOoyeBQI/AAAAAAAAAA4/9ifLuekgBMw/s1600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2762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029200"/>
            <a:ext cx="26511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 NOUN?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/>
              <a:t>Definitions of Noun</a:t>
            </a:r>
            <a:endParaRPr lang="en-US" smtClean="0"/>
          </a:p>
          <a:p>
            <a:r>
              <a:rPr lang="en-US" smtClean="0"/>
              <a:t>The English word “</a:t>
            </a:r>
            <a:r>
              <a:rPr lang="en-US" i="1" smtClean="0"/>
              <a:t>noun</a:t>
            </a:r>
            <a:r>
              <a:rPr lang="en-US" smtClean="0"/>
              <a:t>” comes from the Latin ‘</a:t>
            </a:r>
            <a:r>
              <a:rPr lang="en-US" i="1" smtClean="0"/>
              <a:t>nomen</a:t>
            </a:r>
            <a:r>
              <a:rPr lang="en-US" smtClean="0"/>
              <a:t>’ meaning ‘</a:t>
            </a:r>
            <a:r>
              <a:rPr lang="en-US" i="1" smtClean="0"/>
              <a:t>name</a:t>
            </a:r>
            <a:r>
              <a:rPr lang="en-US" smtClean="0"/>
              <a:t>’. The function of noun is to name someone or something.</a:t>
            </a:r>
          </a:p>
          <a:p>
            <a:r>
              <a:rPr lang="en-US" smtClean="0"/>
              <a:t>According to Oxford Dictionary (Pearsall, 1999:945), noun is a word used to identify any of a class of people, places or things, or to name a particular one of these. </a:t>
            </a:r>
          </a:p>
          <a:p>
            <a:r>
              <a:rPr lang="en-US" smtClean="0"/>
              <a:t>It can be concluded that noun is a word that functions to identify someone or something.</a:t>
            </a:r>
          </a:p>
          <a:p>
            <a:endParaRPr lang="en-US" smtClean="0"/>
          </a:p>
        </p:txBody>
      </p:sp>
      <p:pic>
        <p:nvPicPr>
          <p:cNvPr id="23555" name="Picture 2" descr="http://tx.english-ch.com/teacher/ery/nouns_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 CLAUSE?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/>
              <a:t>Definition of Clause</a:t>
            </a:r>
            <a:endParaRPr lang="en-US" smtClean="0"/>
          </a:p>
          <a:p>
            <a:r>
              <a:rPr lang="en-US" smtClean="0"/>
              <a:t>A clause is a group of related words. It contains a subject and a verb (Betty, 1993:346). </a:t>
            </a:r>
          </a:p>
          <a:p>
            <a:r>
              <a:rPr lang="en-US" smtClean="0"/>
              <a:t>Clause is a group of words that contains a subject and a verb. it can take the place of different parts of speech </a:t>
            </a:r>
            <a:r>
              <a:rPr lang="en-US" i="1" smtClean="0"/>
              <a:t>(http://esl.lbcc.cc.ca.us/eesllessons/nounclauses/nounclause.htm).</a:t>
            </a:r>
            <a:r>
              <a:rPr lang="en-US" smtClean="0"/>
              <a:t> </a:t>
            </a:r>
          </a:p>
          <a:p>
            <a:endParaRPr lang="en-US" smtClean="0"/>
          </a:p>
        </p:txBody>
      </p:sp>
      <p:pic>
        <p:nvPicPr>
          <p:cNvPr id="24579" name="Picture 2" descr="http://us.123rf.com/400wm/400/400/digitalgenetics/digitalgenetics1106/digitalgenetics110600061/9734828-3d-man-and-big-red-question-mar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048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NOUN CLAUSE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60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/>
              <a:t>Definition of Noun Clause</a:t>
            </a:r>
            <a:endParaRPr lang="en-US" smtClean="0"/>
          </a:p>
          <a:p>
            <a:r>
              <a:rPr lang="en-US" smtClean="0"/>
              <a:t>A noun clause is a dependent clause and cannot stand alone as a sentence (Betty Schrampfer Azar, 1993:346). </a:t>
            </a:r>
          </a:p>
          <a:p>
            <a:r>
              <a:rPr lang="en-US" smtClean="0"/>
              <a:t>In a noun clause, the full subject and predicate are retained. The noun clause fills the same position and serves the same function as noun</a:t>
            </a:r>
          </a:p>
          <a:p>
            <a:r>
              <a:rPr lang="en-US" u="sng" smtClean="0"/>
              <a:t>act as simple nouns</a:t>
            </a:r>
            <a:r>
              <a:rPr lang="en-US" smtClean="0"/>
              <a:t> and identify persons, places, things, etc.</a:t>
            </a:r>
          </a:p>
          <a:p>
            <a:r>
              <a:rPr lang="en-US" smtClean="0"/>
              <a:t>So, it can be concluded that noun clause is a dependent clause that has function as a subject, object, or complement.</a:t>
            </a:r>
          </a:p>
          <a:p>
            <a:endParaRPr lang="en-US" smtClean="0"/>
          </a:p>
        </p:txBody>
      </p:sp>
      <p:pic>
        <p:nvPicPr>
          <p:cNvPr id="25603" name="Picture 2" descr="http://4.bp.blogspot.com/-uM_eq4y_jcg/UT6-c4XDO2I/AAAAAAAAA-o/DiboprvtzXE/s1600/nou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0" y="4419600"/>
            <a:ext cx="1492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They are introduced by words such as: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626936"/>
          </a:xfrm>
        </p:spPr>
        <p:txBody>
          <a:bodyPr numCol="3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/>
              <a:t>	how</a:t>
            </a:r>
            <a:br>
              <a:rPr lang="en-US" sz="3200" b="1" dirty="0" smtClean="0"/>
            </a:br>
            <a:r>
              <a:rPr lang="en-US" sz="3200" b="1" dirty="0" smtClean="0"/>
              <a:t>if </a:t>
            </a:r>
            <a:br>
              <a:rPr lang="en-US" sz="3200" b="1" dirty="0" smtClean="0"/>
            </a:br>
            <a:r>
              <a:rPr lang="en-US" sz="3200" b="1" dirty="0" smtClean="0"/>
              <a:t>that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/>
              <a:t>	whether </a:t>
            </a:r>
            <a:br>
              <a:rPr lang="en-US" sz="3200" b="1" dirty="0" smtClean="0"/>
            </a:br>
            <a:r>
              <a:rPr lang="en-US" sz="3200" b="1" dirty="0" smtClean="0"/>
              <a:t>which </a:t>
            </a:r>
            <a:br>
              <a:rPr lang="en-US" sz="3200" b="1" dirty="0" smtClean="0"/>
            </a:br>
            <a:r>
              <a:rPr lang="en-US" sz="3200" b="1" dirty="0" smtClean="0"/>
              <a:t>who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/>
              <a:t>	what </a:t>
            </a:r>
            <a:br>
              <a:rPr lang="en-US" sz="3200" b="1" dirty="0" smtClean="0"/>
            </a:br>
            <a:r>
              <a:rPr lang="en-US" sz="3200" b="1" dirty="0" smtClean="0"/>
              <a:t>when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/>
              <a:t>	where	 whomever</a:t>
            </a:r>
            <a:br>
              <a:rPr lang="en-US" sz="3200" b="1" dirty="0" smtClean="0"/>
            </a:br>
            <a:r>
              <a:rPr lang="en-US" sz="3200" b="1" dirty="0" smtClean="0"/>
              <a:t>whose </a:t>
            </a:r>
            <a:br>
              <a:rPr lang="en-US" sz="3200" b="1" dirty="0" smtClean="0"/>
            </a:br>
            <a:r>
              <a:rPr lang="en-US" sz="3200" b="1" dirty="0" smtClean="0"/>
              <a:t>why</a:t>
            </a:r>
            <a:r>
              <a:rPr lang="en-US" sz="3200" dirty="0" smtClean="0"/>
              <a:t> </a:t>
            </a:r>
            <a:r>
              <a:rPr lang="en-US" sz="3200" b="1" dirty="0" smtClean="0"/>
              <a:t>	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3200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/>
              <a:t>whom</a:t>
            </a:r>
            <a:endParaRPr lang="en-US" sz="3200" dirty="0"/>
          </a:p>
        </p:txBody>
      </p:sp>
      <p:pic>
        <p:nvPicPr>
          <p:cNvPr id="26627" name="Picture 2" descr="http://www.realfrench.net/rf_img/bg_41_gender_blackboar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720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FUNCTIONS OF NOUN CLAUSE: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Subject</a:t>
            </a:r>
          </a:p>
          <a:p>
            <a:r>
              <a:rPr lang="en-US" smtClean="0"/>
              <a:t>Subject complement</a:t>
            </a:r>
          </a:p>
          <a:p>
            <a:r>
              <a:rPr lang="en-US" smtClean="0"/>
              <a:t>Direct object</a:t>
            </a:r>
          </a:p>
          <a:p>
            <a:r>
              <a:rPr lang="en-US" smtClean="0"/>
              <a:t>Object complement</a:t>
            </a:r>
          </a:p>
          <a:p>
            <a:r>
              <a:rPr lang="en-US" smtClean="0"/>
              <a:t>Object of the preposition</a:t>
            </a:r>
          </a:p>
          <a:p>
            <a:r>
              <a:rPr lang="en-US" smtClean="0"/>
              <a:t>Adjective phrase complement</a:t>
            </a:r>
          </a:p>
          <a:p>
            <a:r>
              <a:rPr lang="en-US" smtClean="0"/>
              <a:t>Appositive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27651" name="Picture 2" descr="http://www.lafayetteschools.org/tfiles/folder595/animated%2520gif%2520Teacher%5B1%5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2857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1. NOUN CLAUSE AS THE SUBJECT OF A SENTENCE: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848600" cy="484663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first grammatical function that noun clauses perform is the subject. A subject is a word, phrase, or clause that performs the action of or acts upon the verb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Example: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u="sng" dirty="0" smtClean="0"/>
              <a:t>Whoever ate my lunch</a:t>
            </a:r>
            <a:r>
              <a:rPr lang="en-US" dirty="0" smtClean="0"/>
              <a:t> is in big trouble.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u="sng" dirty="0" smtClean="0"/>
              <a:t>How you will finish all your homework on time</a:t>
            </a:r>
            <a:r>
              <a:rPr lang="en-US" dirty="0" smtClean="0"/>
              <a:t> is beyond me.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u="sng" dirty="0" smtClean="0"/>
              <a:t>That the museum cancelled the lecture</a:t>
            </a:r>
            <a:r>
              <a:rPr lang="en-US" b="1" dirty="0" smtClean="0"/>
              <a:t> </a:t>
            </a:r>
            <a:r>
              <a:rPr lang="en-US" dirty="0" smtClean="0"/>
              <a:t>disappoints me.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u="sng" dirty="0" smtClean="0"/>
              <a:t>For you to not graduate from college now</a:t>
            </a:r>
            <a:r>
              <a:rPr lang="en-US" dirty="0" smtClean="0"/>
              <a:t> is such as shame.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pic>
        <p:nvPicPr>
          <p:cNvPr id="28675" name="Picture 2" descr="http://chattergoc.com/wp-content/uploads/2013/10/synthia_teacher_chalkboard_good_job_hg_clr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14400"/>
            <a:ext cx="2667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2. NOUN CLAUSE AS subject complement: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5513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 subject complement is a word, phrase, or clause that follows a copular, or linking, verb and describes the subject of a clause. The terms </a:t>
            </a:r>
            <a:r>
              <a:rPr lang="en-US" b="1" i="1" u="sng" dirty="0" smtClean="0"/>
              <a:t>predicate nominative</a:t>
            </a:r>
            <a:r>
              <a:rPr lang="en-US" dirty="0" smtClean="0"/>
              <a:t> and </a:t>
            </a:r>
            <a:r>
              <a:rPr lang="en-US" b="1" i="1" u="sng" dirty="0" smtClean="0"/>
              <a:t>predicate noun</a:t>
            </a:r>
            <a:r>
              <a:rPr lang="en-US" dirty="0" smtClean="0"/>
              <a:t> are also used for noun clauses that function as subject complements.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Examples: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truth was </a:t>
            </a:r>
            <a:r>
              <a:rPr lang="en-US" b="1" i="1" u="sng" dirty="0" smtClean="0"/>
              <a:t>that the moving company lost all </a:t>
            </a:r>
            <a:r>
              <a:rPr lang="en-US" b="1" i="1" dirty="0" smtClean="0"/>
              <a:t>your furniture</a:t>
            </a:r>
            <a:r>
              <a:rPr lang="en-US" b="1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My question is </a:t>
            </a:r>
            <a:r>
              <a:rPr lang="en-US" b="1" i="1" u="sng" dirty="0" smtClean="0"/>
              <a:t>whether you will sue the company for losses</a:t>
            </a:r>
            <a:r>
              <a:rPr lang="en-US" b="1" u="sng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en-US" b="1" dirty="0" smtClean="0"/>
          </a:p>
        </p:txBody>
      </p:sp>
      <p:pic>
        <p:nvPicPr>
          <p:cNvPr id="29699" name="Picture 2" descr="http://c85c7a.medialib.glogster.com/media/8b/8be77d13fd3000dc5b8ce3ed99312ce46a825d3c69529fbbb5aec2c2fac86f92/teacher-gi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181600"/>
            <a:ext cx="2667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3. Noun clause as direct object: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direct object is a word, phrase, or clause that follows a transitive verb and answers the question “who?” or “what?” receives the action of the verb. </a:t>
            </a:r>
          </a:p>
          <a:p>
            <a:r>
              <a:rPr lang="en-US" smtClean="0">
                <a:solidFill>
                  <a:srgbClr val="FFFF00"/>
                </a:solidFill>
              </a:rPr>
              <a:t>Examples:</a:t>
            </a:r>
          </a:p>
          <a:p>
            <a:r>
              <a:rPr lang="en-US" smtClean="0"/>
              <a:t>The counselor has been wondering</a:t>
            </a:r>
            <a:r>
              <a:rPr lang="en-US" u="sng" smtClean="0"/>
              <a:t> </a:t>
            </a:r>
            <a:r>
              <a:rPr lang="en-US" b="1" i="1" u="sng" smtClean="0"/>
              <a:t>if she chose the right career</a:t>
            </a:r>
            <a:r>
              <a:rPr lang="en-US" b="1" u="sng" smtClean="0"/>
              <a:t>.</a:t>
            </a:r>
          </a:p>
          <a:p>
            <a:r>
              <a:rPr lang="en-US" smtClean="0"/>
              <a:t>Do you know</a:t>
            </a:r>
            <a:r>
              <a:rPr lang="en-US" u="sng" smtClean="0"/>
              <a:t> </a:t>
            </a:r>
            <a:r>
              <a:rPr lang="en-US" b="1" i="1" u="sng" smtClean="0"/>
              <a:t>when the train should arrive</a:t>
            </a:r>
            <a:r>
              <a:rPr lang="en-US" b="1" u="sng" smtClean="0"/>
              <a:t>?</a:t>
            </a:r>
          </a:p>
          <a:p>
            <a:r>
              <a:rPr lang="en-US" smtClean="0"/>
              <a:t>Our dog eats </a:t>
            </a:r>
            <a:r>
              <a:rPr lang="en-US" b="1" i="1" u="sng" smtClean="0"/>
              <a:t>whatever we put in his bowl</a:t>
            </a:r>
            <a:r>
              <a:rPr lang="en-US" b="1" u="sng" smtClean="0"/>
              <a:t>.</a:t>
            </a:r>
          </a:p>
          <a:p>
            <a:r>
              <a:rPr lang="en-US" smtClean="0"/>
              <a:t>I would hate</a:t>
            </a:r>
            <a:r>
              <a:rPr lang="en-US" b="1" smtClean="0"/>
              <a:t> </a:t>
            </a:r>
            <a:r>
              <a:rPr lang="en-US" b="1" i="1" u="sng" smtClean="0"/>
              <a:t>for you to get hurt</a:t>
            </a:r>
            <a:r>
              <a:rPr lang="en-US" b="1" u="sng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4. noun clause as object complement:</a:t>
            </a:r>
            <a:endParaRPr 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Object complements are defined as words, phrases, and clauses that directly follow and modify the direct object. </a:t>
            </a:r>
          </a:p>
          <a:p>
            <a:r>
              <a:rPr lang="en-US" b="1" smtClean="0">
                <a:solidFill>
                  <a:srgbClr val="FFFF00"/>
                </a:solidFill>
              </a:rPr>
              <a:t>Examples:</a:t>
            </a:r>
          </a:p>
          <a:p>
            <a:r>
              <a:rPr lang="en-US" smtClean="0"/>
              <a:t>Her grandfather considers his biggest mistake </a:t>
            </a:r>
            <a:r>
              <a:rPr lang="en-US" b="1" i="1" u="sng" smtClean="0"/>
              <a:t>that he did not finish college</a:t>
            </a:r>
            <a:r>
              <a:rPr lang="en-US" b="1" u="sng" smtClean="0"/>
              <a:t>.</a:t>
            </a:r>
          </a:p>
          <a:p>
            <a:r>
              <a:rPr lang="en-US" smtClean="0"/>
              <a:t>The committee has announced the winner </a:t>
            </a:r>
            <a:r>
              <a:rPr lang="en-US" b="1" i="1" u="sng" smtClean="0"/>
              <a:t>whoever wrote the essay on noun clauses</a:t>
            </a:r>
            <a:r>
              <a:rPr lang="en-US" b="1" u="sng" smtClean="0"/>
              <a:t>.</a:t>
            </a:r>
          </a:p>
          <a:p>
            <a:endParaRPr lang="en-US" smtClean="0"/>
          </a:p>
        </p:txBody>
      </p:sp>
      <p:pic>
        <p:nvPicPr>
          <p:cNvPr id="31747" name="Picture 2" descr="http://go.vsb.bc.ca/schools/crn/Students/Documents/book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953000"/>
            <a:ext cx="215741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7088" y="533400"/>
            <a:ext cx="5105400" cy="28686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8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CLAUSES</a:t>
            </a:r>
            <a:endParaRPr lang="en-US" sz="8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9" name="Picture 4" descr="http://www.toonuppresentations.com/thumb-education_art_english_chalkboard_point.gif.350.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33800"/>
            <a:ext cx="33337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5. noun clause as prepositional complement: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7772400" cy="4846638"/>
          </a:xfrm>
        </p:spPr>
        <p:txBody>
          <a:bodyPr/>
          <a:lstStyle/>
          <a:p>
            <a:r>
              <a:rPr lang="en-US" smtClean="0"/>
              <a:t>The sixth grammatical function that noun clauses perform is the prepositional complement. A prepositional complement is a word, phrase, or clause that directly follows a preposition and completes the meaning of the prepositional phrase.</a:t>
            </a:r>
          </a:p>
          <a:p>
            <a:r>
              <a:rPr lang="en-US" b="1" smtClean="0">
                <a:solidFill>
                  <a:srgbClr val="FFFF00"/>
                </a:solidFill>
              </a:rPr>
              <a:t>Examples:</a:t>
            </a:r>
          </a:p>
          <a:p>
            <a:r>
              <a:rPr lang="en-US" smtClean="0"/>
              <a:t>Some people believe in </a:t>
            </a:r>
            <a:r>
              <a:rPr lang="en-US" b="1" i="1" u="sng" smtClean="0"/>
              <a:t>whatever organized religion tells them</a:t>
            </a:r>
            <a:r>
              <a:rPr lang="en-US" b="1" u="sng" smtClean="0"/>
              <a:t>.</a:t>
            </a:r>
          </a:p>
          <a:p>
            <a:r>
              <a:rPr lang="en-US" smtClean="0"/>
              <a:t>We have been waiting for </a:t>
            </a:r>
            <a:r>
              <a:rPr lang="en-US" b="1" i="1" u="sng" smtClean="0"/>
              <a:t>whoever will pick us up from the party</a:t>
            </a:r>
            <a:r>
              <a:rPr lang="en-US" b="1" u="sng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6. noun clause as adjective phrase complement:</a:t>
            </a:r>
            <a:endParaRPr lang="en-US" dirty="0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adjective phrase complement is a phrase or clause that completes the meaning of an adjective phrase.</a:t>
            </a:r>
          </a:p>
          <a:p>
            <a:r>
              <a:rPr lang="en-US" b="1" smtClean="0">
                <a:solidFill>
                  <a:srgbClr val="FFFF00"/>
                </a:solidFill>
              </a:rPr>
              <a:t>Examples:</a:t>
            </a:r>
          </a:p>
          <a:p>
            <a:r>
              <a:rPr lang="en-US" smtClean="0"/>
              <a:t>I am pleased </a:t>
            </a:r>
            <a:r>
              <a:rPr lang="en-US" b="1" i="1" u="sng" smtClean="0"/>
              <a:t>that you are studying noun clauses</a:t>
            </a:r>
            <a:r>
              <a:rPr lang="en-US" b="1" u="sng" smtClean="0"/>
              <a:t>.</a:t>
            </a:r>
          </a:p>
          <a:p>
            <a:r>
              <a:rPr lang="en-US" smtClean="0"/>
              <a:t>The toddler was surprised </a:t>
            </a:r>
            <a:r>
              <a:rPr lang="en-US" b="1" i="1" u="sng" smtClean="0"/>
              <a:t>that throwing a tantrum did not get him his way</a:t>
            </a:r>
            <a:r>
              <a:rPr lang="en-US" b="1" u="sng" smtClean="0"/>
              <a:t>.</a:t>
            </a:r>
          </a:p>
        </p:txBody>
      </p:sp>
      <p:pic>
        <p:nvPicPr>
          <p:cNvPr id="33795" name="Picture 2" descr="https://gcps.desire2learn.com/d2l/lor/viewer/viewFile.d2lfile/6605/15176/gif_1668-African-American-Boy-With-Books-In-Their-Hand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4724400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7. noun clause as appositive: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 appositive is a word, phrase, or clause that modifies or explains another noun phrase. </a:t>
            </a:r>
          </a:p>
          <a:p>
            <a:r>
              <a:rPr lang="en-US" b="1" smtClean="0">
                <a:solidFill>
                  <a:srgbClr val="FFFF00"/>
                </a:solidFill>
              </a:rPr>
              <a:t>Examples:</a:t>
            </a:r>
          </a:p>
          <a:p>
            <a:r>
              <a:rPr lang="en-US" smtClean="0"/>
              <a:t>That man, </a:t>
            </a:r>
            <a:r>
              <a:rPr lang="en-US" b="1" i="1" u="sng" smtClean="0"/>
              <a:t>whoever is he</a:t>
            </a:r>
            <a:r>
              <a:rPr lang="en-US" b="1" u="sng" smtClean="0"/>
              <a:t>, </a:t>
            </a:r>
            <a:r>
              <a:rPr lang="en-US" smtClean="0"/>
              <a:t>tried to steal some library books.</a:t>
            </a:r>
          </a:p>
          <a:p>
            <a:r>
              <a:rPr lang="en-US" smtClean="0"/>
              <a:t>The problem, </a:t>
            </a:r>
            <a:r>
              <a:rPr lang="en-US" b="1" i="1" u="sng" smtClean="0"/>
              <a:t>that the storm knocked out power</a:t>
            </a:r>
            <a:r>
              <a:rPr lang="en-US" b="1" u="sng" smtClean="0"/>
              <a:t>,</a:t>
            </a:r>
            <a:r>
              <a:rPr lang="en-US" b="1" smtClean="0"/>
              <a:t> </a:t>
            </a:r>
            <a:r>
              <a:rPr lang="en-US" smtClean="0"/>
              <a:t>is affecting the entire town.</a:t>
            </a:r>
          </a:p>
          <a:p>
            <a:endParaRPr lang="en-US" smtClean="0"/>
          </a:p>
        </p:txBody>
      </p:sp>
      <p:pic>
        <p:nvPicPr>
          <p:cNvPr id="34819" name="Picture 2" descr="http://www.colectiva.tv/wordpress/wp-content/uploads/2009/12/davidope_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054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sridharkatakam.com/wp-content/uploads/2013/07/portfoli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04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1000"/>
          </a:xfrm>
        </p:spPr>
        <p:txBody>
          <a:bodyPr>
            <a:noAutofit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Activity</a:t>
            </a:r>
            <a:br>
              <a:rPr lang="en-US" sz="2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(Individual portfolio)</a:t>
            </a:r>
            <a:br>
              <a:rPr lang="en-US" sz="2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600" u="heavy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Identify Noun Clauses</a:t>
            </a:r>
            <a:br>
              <a:rPr lang="en-US" sz="2600" u="heavy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600" u="heavy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underline the noun clause and state it’s function</a:t>
            </a:r>
            <a:endParaRPr lang="en-US" sz="2600" u="heavy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001000" cy="388620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You know that you’re the fastest runner on the team.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Whoever wins tomorrow’s race will compete in the county meet.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 better long jumper is what we need most on this team.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Coach </a:t>
            </a:r>
            <a:r>
              <a:rPr lang="en-US" dirty="0" err="1" smtClean="0"/>
              <a:t>Lazdowski</a:t>
            </a:r>
            <a:r>
              <a:rPr lang="en-US" dirty="0" smtClean="0"/>
              <a:t> certainly knows when she can get the maximum effort out of us.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What she does with this team is quite impressive. </a:t>
            </a:r>
            <a:endParaRPr lang="en-US" dirty="0"/>
          </a:p>
        </p:txBody>
      </p:sp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Cont.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en-US" smtClean="0"/>
              <a:t>Why Jimmy didn’t try out for the team is beyond me. </a:t>
            </a:r>
          </a:p>
          <a:p>
            <a:pPr marL="514350" indent="-51435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en-US" smtClean="0"/>
              <a:t>Why can’t we just make whoever is qualified part of this team?</a:t>
            </a:r>
          </a:p>
          <a:p>
            <a:pPr marL="514350" indent="-51435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en-US" smtClean="0"/>
              <a:t>Only the individual involved can decide whether he or she will try out for a team. </a:t>
            </a:r>
          </a:p>
          <a:p>
            <a:pPr marL="514350" indent="-51435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en-US" smtClean="0"/>
              <a:t>Please give whoever tries out next year lots of encouragement. </a:t>
            </a:r>
          </a:p>
          <a:p>
            <a:pPr marL="514350" indent="-514350">
              <a:spcBef>
                <a:spcPct val="0"/>
              </a:spcBef>
              <a:buFont typeface="Trebuchet MS" pitchFamily="34" charset="0"/>
              <a:buAutoNum type="arabicPeriod"/>
            </a:pPr>
            <a:r>
              <a:rPr lang="en-US" smtClean="0"/>
              <a:t>Sometimes, the problem is deciding which of two teams to join. </a:t>
            </a:r>
          </a:p>
        </p:txBody>
      </p:sp>
      <p:pic>
        <p:nvPicPr>
          <p:cNvPr id="36867" name="Picture 4" descr="http://3.bp.blogspot.com/-23PDHN5LVJk/UrG22UdioTI/AAAAAAAAIJ0/_ZsK7d3V-dU/s1600/Qui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28600"/>
            <a:ext cx="16208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https://encrypted-tbn0.gstatic.com/images?q=tbn:ANd9GcTQF3UPM_izVc1y8VfcjFROB9vPtfZUqX29Wflfy7mNCSy8Y7S2U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410200"/>
            <a:ext cx="2035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1" name="Picture 2" descr="http://api.ning.com/files/zKTAwOrzxQIiwtuCwMmBufdw0juGACh6xe1-*hFahlLHmbz7P9IBbKsVYviWy3Gesm31JPQO54EyZcO6BLXG4GubXVbb4CZP/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designyoutrust.com/wp-content/uploads7/tofuttibreak.tumblr.compost520197767viarisingtension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76800"/>
            <a:ext cx="16843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CLAUSE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239000" cy="48466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4000" smtClean="0"/>
          </a:p>
          <a:p>
            <a:pPr>
              <a:buFont typeface="Wingdings 2" pitchFamily="18" charset="2"/>
              <a:buNone/>
            </a:pPr>
            <a:endParaRPr lang="en-US" sz="4000" smtClean="0"/>
          </a:p>
          <a:p>
            <a:r>
              <a:rPr lang="en-US" sz="4000" smtClean="0"/>
              <a:t>a group of words with a </a:t>
            </a:r>
            <a:r>
              <a:rPr lang="en-US" sz="4000" b="1" u="sng" smtClean="0"/>
              <a:t>subject</a:t>
            </a:r>
            <a:r>
              <a:rPr lang="en-US" sz="4000" smtClean="0"/>
              <a:t> and a </a:t>
            </a:r>
            <a:r>
              <a:rPr lang="en-US" sz="4000" b="1" u="sng" smtClean="0"/>
              <a:t>verb</a:t>
            </a:r>
            <a:r>
              <a:rPr lang="en-US" sz="4000" u="sng" smtClean="0"/>
              <a:t>. </a:t>
            </a:r>
          </a:p>
        </p:txBody>
      </p:sp>
      <p:pic>
        <p:nvPicPr>
          <p:cNvPr id="15363" name="Picture 2" descr="http://www.ecenglish.com/learnenglish/images/i-heart-englis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04800"/>
            <a:ext cx="2476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239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/>
              <a:t>Two kinds of clauses  :</a:t>
            </a:r>
            <a:endParaRPr lang="en-US" sz="6000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239000" cy="4170363"/>
          </a:xfrm>
        </p:spPr>
        <p:txBody>
          <a:bodyPr/>
          <a:lstStyle/>
          <a:p>
            <a:endParaRPr lang="en-US" sz="4000" b="1" u="sng" smtClean="0"/>
          </a:p>
          <a:p>
            <a:r>
              <a:rPr lang="en-US" sz="4000" b="1" u="sng" smtClean="0"/>
              <a:t>INDEPEDEPENDENT CLAUSES</a:t>
            </a:r>
          </a:p>
          <a:p>
            <a:pPr>
              <a:buFont typeface="Wingdings 2" pitchFamily="18" charset="2"/>
              <a:buNone/>
            </a:pPr>
            <a:endParaRPr lang="en-US" sz="4000" b="1" u="sng" smtClean="0"/>
          </a:p>
          <a:p>
            <a:pPr>
              <a:buFont typeface="Wingdings 2" pitchFamily="18" charset="2"/>
              <a:buNone/>
            </a:pPr>
            <a:endParaRPr lang="en-US" sz="4000" b="1" u="sng" smtClean="0"/>
          </a:p>
          <a:p>
            <a:r>
              <a:rPr lang="en-US" sz="4000" b="1" u="sng" smtClean="0"/>
              <a:t>DEPENDENT CLAUSES</a:t>
            </a:r>
          </a:p>
        </p:txBody>
      </p:sp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INDEPENDENT CLAUSE</a:t>
            </a:r>
            <a:endParaRPr lang="en-US" sz="44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239000" cy="3886200"/>
          </a:xfrm>
        </p:spPr>
        <p:txBody>
          <a:bodyPr/>
          <a:lstStyle/>
          <a:p>
            <a:r>
              <a:rPr lang="en-US" sz="4400" smtClean="0"/>
              <a:t>Has a subject and a verb</a:t>
            </a:r>
          </a:p>
          <a:p>
            <a:r>
              <a:rPr lang="en-US" sz="4400" smtClean="0"/>
              <a:t>Can stand by itself as a complete sentence</a:t>
            </a:r>
          </a:p>
        </p:txBody>
      </p:sp>
      <p:pic>
        <p:nvPicPr>
          <p:cNvPr id="17411" name="Picture 2" descr="http://www.ingles-markets.com/media/ingles/ingle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334000"/>
            <a:ext cx="3771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ExampleS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The </a:t>
            </a:r>
            <a:r>
              <a:rPr lang="en-US" b="1" smtClean="0"/>
              <a:t>ice</a:t>
            </a:r>
            <a:r>
              <a:rPr lang="en-US" smtClean="0"/>
              <a:t> </a:t>
            </a:r>
            <a:r>
              <a:rPr lang="en-US" u="sng" smtClean="0"/>
              <a:t>melted</a:t>
            </a:r>
            <a:r>
              <a:rPr lang="en-US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b="1" u="sng" smtClean="0"/>
              <a:t>Mr. Smith</a:t>
            </a:r>
            <a:r>
              <a:rPr lang="en-US" smtClean="0"/>
              <a:t> </a:t>
            </a:r>
            <a:r>
              <a:rPr lang="en-US" b="1" smtClean="0"/>
              <a:t>arrived </a:t>
            </a:r>
            <a:r>
              <a:rPr lang="en-US" smtClean="0"/>
              <a:t>at the airport early this morning.</a:t>
            </a:r>
          </a:p>
          <a:p>
            <a:pPr>
              <a:buFont typeface="Wingdings" pitchFamily="2" charset="2"/>
              <a:buChar char="Ø"/>
            </a:pPr>
            <a:endParaRPr lang="en-US" smtClean="0"/>
          </a:p>
          <a:p>
            <a:pPr>
              <a:buFont typeface="Wingdings" pitchFamily="2" charset="2"/>
              <a:buChar char="Ø"/>
            </a:pPr>
            <a:r>
              <a:rPr lang="en-US" b="1" u="sng" smtClean="0"/>
              <a:t>We</a:t>
            </a:r>
            <a:r>
              <a:rPr lang="en-US" b="1" smtClean="0"/>
              <a:t> must find</a:t>
            </a:r>
            <a:r>
              <a:rPr lang="en-US" smtClean="0"/>
              <a:t> a new strategy.</a:t>
            </a:r>
          </a:p>
          <a:p>
            <a:pPr>
              <a:buFont typeface="Wingdings" pitchFamily="2" charset="2"/>
              <a:buChar char="Ø"/>
            </a:pPr>
            <a:endParaRPr lang="en-US" b="1" u="sng" smtClean="0"/>
          </a:p>
          <a:p>
            <a:pPr>
              <a:buFont typeface="Wingdings" pitchFamily="2" charset="2"/>
              <a:buChar char="Ø"/>
            </a:pPr>
            <a:r>
              <a:rPr lang="en-US" b="1" u="sng" smtClean="0"/>
              <a:t>I</a:t>
            </a:r>
            <a:r>
              <a:rPr lang="en-US" smtClean="0"/>
              <a:t> </a:t>
            </a:r>
            <a:r>
              <a:rPr lang="en-US" b="1" smtClean="0"/>
              <a:t>play</a:t>
            </a:r>
            <a:r>
              <a:rPr lang="en-US" smtClean="0"/>
              <a:t> basketball.</a:t>
            </a:r>
          </a:p>
        </p:txBody>
      </p:sp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Some sentences contain two or more independent clauses.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smtClean="0">
                <a:solidFill>
                  <a:srgbClr val="FFFF00"/>
                </a:solidFill>
              </a:rPr>
              <a:t>For example:</a:t>
            </a:r>
          </a:p>
          <a:p>
            <a:pPr>
              <a:buFont typeface="Wingdings 2" pitchFamily="18" charset="2"/>
              <a:buNone/>
            </a:pPr>
            <a:r>
              <a:rPr lang="en-US" b="1" smtClean="0"/>
              <a:t>	</a:t>
            </a:r>
            <a:r>
              <a:rPr lang="en-US" b="1" u="sng" smtClean="0"/>
              <a:t>Mr. Smith</a:t>
            </a:r>
            <a:r>
              <a:rPr lang="en-US" smtClean="0"/>
              <a:t> </a:t>
            </a:r>
            <a:r>
              <a:rPr lang="en-US" b="1" smtClean="0"/>
              <a:t>arrived </a:t>
            </a:r>
            <a:r>
              <a:rPr lang="en-US" smtClean="0"/>
              <a:t>early this morning, but </a:t>
            </a:r>
            <a:r>
              <a:rPr lang="en-US" b="1" u="sng" smtClean="0"/>
              <a:t>I</a:t>
            </a:r>
            <a:r>
              <a:rPr lang="en-US" smtClean="0"/>
              <a:t> </a:t>
            </a:r>
            <a:r>
              <a:rPr lang="en-US" b="1" smtClean="0"/>
              <a:t>didn’t meet </a:t>
            </a:r>
            <a:r>
              <a:rPr lang="en-US" smtClean="0"/>
              <a:t>him.</a:t>
            </a:r>
            <a:br>
              <a:rPr lang="en-US" smtClean="0"/>
            </a:b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b="1" smtClean="0"/>
              <a:t>	</a:t>
            </a:r>
            <a:r>
              <a:rPr lang="en-US" b="1" u="sng" smtClean="0"/>
              <a:t>We</a:t>
            </a:r>
            <a:r>
              <a:rPr lang="en-US" b="1" smtClean="0"/>
              <a:t> must find </a:t>
            </a:r>
            <a:r>
              <a:rPr lang="en-US" smtClean="0"/>
              <a:t>a new strategy, or </a:t>
            </a:r>
            <a:r>
              <a:rPr lang="en-US" b="1" u="sng" smtClean="0"/>
              <a:t>we</a:t>
            </a:r>
            <a:r>
              <a:rPr lang="en-US" smtClean="0"/>
              <a:t> </a:t>
            </a:r>
            <a:r>
              <a:rPr lang="en-US" b="1" smtClean="0"/>
              <a:t>will lose</a:t>
            </a:r>
            <a:r>
              <a:rPr lang="en-US" smtClean="0"/>
              <a:t> our advantage.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b="1" u="sng" smtClean="0"/>
              <a:t>I</a:t>
            </a:r>
            <a:r>
              <a:rPr lang="en-US" b="1" smtClean="0"/>
              <a:t> play</a:t>
            </a:r>
            <a:r>
              <a:rPr lang="en-US" smtClean="0"/>
              <a:t> basketball, </a:t>
            </a:r>
            <a:r>
              <a:rPr lang="en-US" b="1" u="sng" smtClean="0"/>
              <a:t>George</a:t>
            </a:r>
            <a:r>
              <a:rPr lang="en-US" b="1" smtClean="0"/>
              <a:t> plays</a:t>
            </a:r>
            <a:r>
              <a:rPr lang="en-US" smtClean="0"/>
              <a:t> baseball, and </a:t>
            </a:r>
            <a:r>
              <a:rPr lang="en-US" b="1" u="sng" smtClean="0"/>
              <a:t>Fred</a:t>
            </a:r>
            <a:r>
              <a:rPr lang="en-US" b="1" smtClean="0"/>
              <a:t> plays </a:t>
            </a:r>
            <a:r>
              <a:rPr lang="en-US" smtClean="0"/>
              <a:t>tennis.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DEPENDENT CLAUSES</a:t>
            </a:r>
            <a:endParaRPr lang="en-US" sz="4400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smtClean="0"/>
              <a:t>functions </a:t>
            </a:r>
            <a:r>
              <a:rPr lang="en-US" sz="3200" smtClean="0"/>
              <a:t>not as a sentence but </a:t>
            </a:r>
            <a:r>
              <a:rPr lang="en-US" sz="3200" u="sng" smtClean="0"/>
              <a:t>as a part of speech</a:t>
            </a:r>
            <a:r>
              <a:rPr lang="en-US" sz="3200" smtClean="0"/>
              <a:t> (a </a:t>
            </a:r>
            <a:r>
              <a:rPr lang="en-US" sz="3200" b="1" smtClean="0"/>
              <a:t>noun</a:t>
            </a:r>
            <a:r>
              <a:rPr lang="en-US" sz="3200" smtClean="0"/>
              <a:t> or an </a:t>
            </a:r>
            <a:r>
              <a:rPr lang="en-US" sz="3200" b="1" smtClean="0"/>
              <a:t>adjective</a:t>
            </a:r>
            <a:r>
              <a:rPr lang="en-US" sz="3200" smtClean="0"/>
              <a:t> or an </a:t>
            </a:r>
            <a:r>
              <a:rPr lang="en-US" sz="3200" b="1" smtClean="0"/>
              <a:t>adverb</a:t>
            </a:r>
            <a:r>
              <a:rPr lang="en-US" sz="3200" smtClean="0"/>
              <a:t>).  </a:t>
            </a:r>
            <a:br>
              <a:rPr lang="en-US" sz="3200" smtClean="0"/>
            </a:br>
            <a:r>
              <a:rPr lang="en-US" sz="3200" smtClean="0"/>
              <a:t>Therefore, it cannot stand alone as a sentence.</a:t>
            </a:r>
          </a:p>
          <a:p>
            <a:r>
              <a:rPr lang="en-US" sz="3200" smtClean="0"/>
              <a:t>It is attached to some part of an INDEPENDENT clause.</a:t>
            </a:r>
          </a:p>
        </p:txBody>
      </p:sp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Three types of Dependent Clauses:</a:t>
            </a:r>
            <a:endParaRPr lang="en-US" sz="4000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239000" cy="4475163"/>
          </a:xfrm>
        </p:spPr>
        <p:txBody>
          <a:bodyPr/>
          <a:lstStyle/>
          <a:p>
            <a:r>
              <a:rPr lang="en-US" sz="4000" smtClean="0"/>
              <a:t>Noun clauses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z="4000" smtClean="0"/>
              <a:t>Adjective clauses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z="4000" smtClean="0"/>
              <a:t>Adverb Clauses</a:t>
            </a:r>
          </a:p>
        </p:txBody>
      </p:sp>
      <p:pic>
        <p:nvPicPr>
          <p:cNvPr id="21507" name="Picture 2" descr="https://fbcdn-sphotos-d-a.akamaihd.net/hphotos-ak-prn1/1010811_618006844932709_182831786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0"/>
            <a:ext cx="28956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835</Words>
  <Application>Microsoft Office PowerPoint</Application>
  <PresentationFormat>On-screen Show (4:3)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Trebuchet MS</vt:lpstr>
      <vt:lpstr>Arial</vt:lpstr>
      <vt:lpstr>Wingdings 2</vt:lpstr>
      <vt:lpstr>Wingdings</vt:lpstr>
      <vt:lpstr>Calibri</vt:lpstr>
      <vt:lpstr>Opulent</vt:lpstr>
      <vt:lpstr>Opulent</vt:lpstr>
      <vt:lpstr>Opulent</vt:lpstr>
      <vt:lpstr>Opulent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CLAUSES</dc:title>
  <dc:creator>User</dc:creator>
  <cp:lastModifiedBy>Andrew</cp:lastModifiedBy>
  <cp:revision>57</cp:revision>
  <dcterms:created xsi:type="dcterms:W3CDTF">2011-09-06T01:52:26Z</dcterms:created>
  <dcterms:modified xsi:type="dcterms:W3CDTF">2014-03-08T03:21:54Z</dcterms:modified>
</cp:coreProperties>
</file>