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43FF"/>
    <a:srgbClr val="5B53FB"/>
    <a:srgbClr val="5B5BFF"/>
    <a:srgbClr val="6666FF"/>
    <a:srgbClr val="43328A"/>
    <a:srgbClr val="36497E"/>
    <a:srgbClr val="58447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18D9B2-9411-4BCA-8EB1-5BEDC99E6562}" type="datetimeFigureOut">
              <a:rPr lang="en-US"/>
              <a:pPr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15326-788C-41D3-B67B-F4A26907EF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C6A886-3820-45A3-BEF6-20A773B7FDDB}" type="datetimeFigureOut">
              <a:rPr lang="en-US"/>
              <a:pPr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47BD6-C445-4280-948A-755D58DC01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317CA7-FB90-49E5-9274-938B65D2EA62}" type="datetimeFigureOut">
              <a:rPr lang="en-US"/>
              <a:pPr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756E1-1132-4CB8-9CF1-2A722EBA39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02465B-3A24-4758-9AC8-353319F4F861}" type="datetimeFigureOut">
              <a:rPr lang="en-US"/>
              <a:pPr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39AB7-FA77-40F6-897B-18CE86C967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F381F5-C9C8-4F4D-82B9-A17C455D3EF5}" type="datetimeFigureOut">
              <a:rPr lang="en-US"/>
              <a:pPr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4A9F5-56A7-4377-A152-2D3C78E4A4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10BAE5-B8A0-465E-BAD7-C960FDA5F076}" type="datetimeFigureOut">
              <a:rPr lang="en-US"/>
              <a:pPr/>
              <a:t>5/4/2014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8A52C-952A-45B3-8B60-C9C74D315C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292DBE-AF43-4CE4-B5F1-371BB1429B38}" type="datetimeFigureOut">
              <a:rPr lang="en-US"/>
              <a:pPr/>
              <a:t>5/4/2014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54581-C1AD-4B5E-9EDD-DDF17E14EA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2BC413-20F8-4506-9A9F-805F773728DB}" type="datetimeFigureOut">
              <a:rPr lang="en-US"/>
              <a:pPr/>
              <a:t>5/4/2014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A7DEE-7888-4BAF-910E-37875BE98A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472A0F-190E-43BE-A8E4-02EA547042A4}" type="datetimeFigureOut">
              <a:rPr lang="en-US"/>
              <a:pPr/>
              <a:t>5/4/2014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AD442-6983-4183-AA83-012CC6325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E8E5AB-6700-4CED-B8AF-90EAE0265057}" type="datetimeFigureOut">
              <a:rPr lang="en-US"/>
              <a:pPr/>
              <a:t>5/4/2014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9987C-8D24-4167-92AC-843ACD9D55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FA8C40-6BE9-4471-A32B-E2C261768823}" type="datetimeFigureOut">
              <a:rPr lang="en-US"/>
              <a:pPr/>
              <a:t>5/4/2014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9DDF4-D971-49FB-B024-DF351CC67C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C57A5BE-7626-477E-8EEB-1E984A79A73A}" type="datetimeFigureOut">
              <a:rPr lang="en-US"/>
              <a:pPr/>
              <a:t>5/4/2014</a:t>
            </a:fld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14A8726-0C6B-4922-A7C7-16E1EAC59C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1274618"/>
            <a:ext cx="7391400" cy="1569660"/>
          </a:xfrm>
          <a:prstGeom prst="rect">
            <a:avLst/>
          </a:prstGeom>
          <a:solidFill>
            <a:srgbClr val="F3EA3F"/>
          </a:solidFill>
          <a:effectLst>
            <a:glow rad="228600">
              <a:srgbClr val="FF6201">
                <a:alpha val="40000"/>
              </a:srgbClr>
            </a:glow>
          </a:effectLst>
          <a:scene3d>
            <a:camera prst="perspectiveAbove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620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</a:rPr>
              <a:t>Alliteration</a:t>
            </a:r>
            <a:endParaRPr lang="en-US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620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3124200"/>
            <a:ext cx="8132355" cy="923330"/>
          </a:xfrm>
          <a:prstGeom prst="rect">
            <a:avLst/>
          </a:prstGeom>
          <a:noFill/>
          <a:effectLst>
            <a:softEdge rad="317500"/>
          </a:effectLst>
        </p:spPr>
        <p:txBody>
          <a:bodyPr wrap="none">
            <a:prstTxWarp prst="textDeflateTop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>
                  <a:prstDash val="solid"/>
                </a:ln>
                <a:solidFill>
                  <a:srgbClr val="FF620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Consonance and Assonance</a:t>
            </a:r>
            <a:endParaRPr lang="en-US" sz="5400" b="1" dirty="0">
              <a:ln>
                <a:prstDash val="solid"/>
              </a:ln>
              <a:solidFill>
                <a:srgbClr val="FF620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Consonance in the Real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r>
              <a:rPr lang="en-US"/>
              <a:t>Used in Songs: “Lose Yourself” by Eminem </a:t>
            </a:r>
          </a:p>
          <a:p>
            <a:pPr>
              <a:buFontTx/>
              <a:buNone/>
            </a:pPr>
            <a:r>
              <a:rPr lang="en-US"/>
              <a:t>“Hold your no</a:t>
            </a:r>
            <a:r>
              <a:rPr lang="en-US" u="sng"/>
              <a:t>se</a:t>
            </a:r>
            <a:r>
              <a:rPr lang="en-US"/>
              <a:t> ‘cau</a:t>
            </a:r>
            <a:r>
              <a:rPr lang="en-US" u="sng"/>
              <a:t>se</a:t>
            </a:r>
            <a:r>
              <a:rPr lang="en-US"/>
              <a:t> here go</a:t>
            </a:r>
            <a:r>
              <a:rPr lang="en-US" u="sng"/>
              <a:t>es</a:t>
            </a:r>
            <a:r>
              <a:rPr lang="en-US"/>
              <a:t> the cold water”</a:t>
            </a:r>
          </a:p>
          <a:p>
            <a:r>
              <a:rPr lang="en-US"/>
              <a:t>Used in Poems: “The Raven” by Edgar Allan Poe </a:t>
            </a:r>
          </a:p>
          <a:p>
            <a:pPr>
              <a:buFontTx/>
              <a:buNone/>
            </a:pPr>
            <a:r>
              <a:rPr lang="en-US"/>
              <a:t>“There came a ta</a:t>
            </a:r>
            <a:r>
              <a:rPr lang="en-US" u="sng"/>
              <a:t>pp</a:t>
            </a:r>
            <a:r>
              <a:rPr lang="en-US"/>
              <a:t>ing, as of some one gently ra</a:t>
            </a:r>
            <a:r>
              <a:rPr lang="en-US" u="sng"/>
              <a:t>pp</a:t>
            </a:r>
            <a:r>
              <a:rPr lang="en-US"/>
              <a:t>ing-ra</a:t>
            </a:r>
            <a:r>
              <a:rPr lang="en-US" u="sng"/>
              <a:t>pp</a:t>
            </a:r>
            <a:r>
              <a:rPr lang="en-US"/>
              <a:t>ing on my chamber door”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Assonance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r>
              <a:rPr lang="en-US"/>
              <a:t>Definition: Internal repetition of vowel sounds in words close together</a:t>
            </a:r>
          </a:p>
          <a:p>
            <a:endParaRPr lang="en-US"/>
          </a:p>
          <a:p>
            <a:pPr>
              <a:buFontTx/>
              <a:buNone/>
            </a:pPr>
            <a:r>
              <a:rPr lang="en-US"/>
              <a:t>* What is a vowel?*</a:t>
            </a:r>
          </a:p>
          <a:p>
            <a:pPr>
              <a:buFontTx/>
              <a:buNone/>
            </a:pPr>
            <a:r>
              <a:rPr lang="en-US"/>
              <a:t>    A, E, I, O, or U</a:t>
            </a:r>
          </a:p>
        </p:txBody>
      </p:sp>
      <p:sp>
        <p:nvSpPr>
          <p:cNvPr id="4" name="Rectangle 3"/>
          <p:cNvSpPr/>
          <p:nvPr/>
        </p:nvSpPr>
        <p:spPr>
          <a:xfrm rot="20345172">
            <a:off x="3810696" y="4334241"/>
            <a:ext cx="5293437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ln/>
                <a:solidFill>
                  <a:schemeClr val="tx2">
                    <a:lumMod val="50000"/>
                  </a:schemeClr>
                </a:solidFill>
                <a:latin typeface="Berlin Sans FB" pitchFamily="34" charset="0"/>
                <a:cs typeface="+mn-cs"/>
              </a:rPr>
              <a:t>A, E, I, O, U</a:t>
            </a:r>
            <a:endParaRPr lang="en-US" sz="7200" b="1" dirty="0">
              <a:ln/>
              <a:solidFill>
                <a:schemeClr val="tx2">
                  <a:lumMod val="50000"/>
                </a:schemeClr>
              </a:solidFill>
              <a:latin typeface="Berlin Sans FB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Examples of Assonance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I m</a:t>
            </a:r>
            <a:r>
              <a:rPr lang="en-US" u="sng"/>
              <a:t>a</a:t>
            </a:r>
            <a:r>
              <a:rPr lang="en-US"/>
              <a:t>de my w</a:t>
            </a:r>
            <a:r>
              <a:rPr lang="en-US" u="sng"/>
              <a:t>a</a:t>
            </a:r>
            <a:r>
              <a:rPr lang="en-US"/>
              <a:t>y to the l</a:t>
            </a:r>
            <a:r>
              <a:rPr lang="en-US" u="sng"/>
              <a:t>a</a:t>
            </a:r>
            <a:r>
              <a:rPr lang="en-US"/>
              <a:t>ke</a:t>
            </a:r>
          </a:p>
          <a:p>
            <a:endParaRPr lang="en-US"/>
          </a:p>
          <a:p>
            <a:r>
              <a:rPr lang="en-US"/>
              <a:t>The h</a:t>
            </a:r>
            <a:r>
              <a:rPr lang="en-US" u="sng"/>
              <a:t>a</a:t>
            </a:r>
            <a:r>
              <a:rPr lang="en-US"/>
              <a:t>t m</a:t>
            </a:r>
            <a:r>
              <a:rPr lang="en-US" u="sng"/>
              <a:t>a</a:t>
            </a:r>
            <a:r>
              <a:rPr lang="en-US"/>
              <a:t>n </a:t>
            </a:r>
          </a:p>
          <a:p>
            <a:endParaRPr lang="en-US"/>
          </a:p>
          <a:p>
            <a:r>
              <a:rPr lang="en-US"/>
              <a:t>I d</a:t>
            </a:r>
            <a:r>
              <a:rPr lang="en-US" u="sng"/>
              <a:t>o</a:t>
            </a:r>
            <a:r>
              <a:rPr lang="en-US"/>
              <a:t>n’t kn</a:t>
            </a:r>
            <a:r>
              <a:rPr lang="en-US" u="sng"/>
              <a:t>o</a:t>
            </a:r>
            <a:r>
              <a:rPr lang="en-US"/>
              <a:t>w what's g</a:t>
            </a:r>
            <a:r>
              <a:rPr lang="en-US" u="sng"/>
              <a:t>o</a:t>
            </a:r>
            <a:r>
              <a:rPr lang="en-US"/>
              <a:t>ing </a:t>
            </a:r>
            <a:r>
              <a:rPr lang="en-US" u="sng"/>
              <a:t>o</a:t>
            </a:r>
            <a:r>
              <a:rPr lang="en-US"/>
              <a:t>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Assonance in the Real World</a:t>
            </a:r>
          </a:p>
        </p:txBody>
      </p:sp>
      <p:sp>
        <p:nvSpPr>
          <p:cNvPr id="52227" name="Text Placeholder 2"/>
          <p:cNvSpPr>
            <a:spLocks noGrp="1"/>
          </p:cNvSpPr>
          <p:nvPr>
            <p:ph type="body" idx="4294967295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/>
          <a:p>
            <a:pPr marL="0" indent="0">
              <a:buFontTx/>
              <a:buNone/>
            </a:pPr>
            <a:r>
              <a:rPr lang="en-US" sz="2400" b="1"/>
              <a:t>In Poems: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/>
          <a:p>
            <a:r>
              <a:rPr lang="en-US" sz="2400"/>
              <a:t>“The Bells” by Edgar Allan Poe</a:t>
            </a:r>
          </a:p>
          <a:p>
            <a:pPr>
              <a:buFontTx/>
              <a:buNone/>
            </a:pPr>
            <a:r>
              <a:rPr lang="en-US" sz="2400"/>
              <a:t>“H</a:t>
            </a:r>
            <a:r>
              <a:rPr lang="en-US" sz="2400">
                <a:solidFill>
                  <a:srgbClr val="FF0000"/>
                </a:solidFill>
              </a:rPr>
              <a:t>e</a:t>
            </a:r>
            <a:r>
              <a:rPr lang="en-US" sz="2400"/>
              <a:t>ar the m</a:t>
            </a:r>
            <a:r>
              <a:rPr lang="en-US" sz="2400">
                <a:solidFill>
                  <a:srgbClr val="FF0000"/>
                </a:solidFill>
              </a:rPr>
              <a:t>e</a:t>
            </a:r>
            <a:r>
              <a:rPr lang="en-US" sz="2400"/>
              <a:t>llow w</a:t>
            </a:r>
            <a:r>
              <a:rPr lang="en-US" sz="2400">
                <a:solidFill>
                  <a:srgbClr val="FF0000"/>
                </a:solidFill>
              </a:rPr>
              <a:t>e</a:t>
            </a:r>
            <a:r>
              <a:rPr lang="en-US" sz="2400"/>
              <a:t>dding b</a:t>
            </a:r>
            <a:r>
              <a:rPr lang="en-US" sz="2400">
                <a:solidFill>
                  <a:srgbClr val="FF0000"/>
                </a:solidFill>
              </a:rPr>
              <a:t>e</a:t>
            </a:r>
            <a:r>
              <a:rPr lang="en-US" sz="2400"/>
              <a:t>lls”</a:t>
            </a:r>
          </a:p>
        </p:txBody>
      </p:sp>
      <p:sp>
        <p:nvSpPr>
          <p:cNvPr id="52229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/>
          <a:p>
            <a:pPr marL="0" indent="0">
              <a:buFontTx/>
              <a:buNone/>
            </a:pPr>
            <a:r>
              <a:rPr lang="en-US" sz="2400" b="1"/>
              <a:t>In Songs: </a:t>
            </a:r>
          </a:p>
        </p:txBody>
      </p:sp>
      <p:sp>
        <p:nvSpPr>
          <p:cNvPr id="52230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645025" y="2174875"/>
            <a:ext cx="4041775" cy="3951288"/>
          </a:xfrm>
        </p:spPr>
        <p:txBody>
          <a:bodyPr/>
          <a:lstStyle/>
          <a:p>
            <a:r>
              <a:rPr lang="en-US" sz="2400"/>
              <a:t>“Hey Soul Sister” by Train </a:t>
            </a:r>
          </a:p>
          <a:p>
            <a:r>
              <a:rPr lang="en-US" sz="2400"/>
              <a:t>“Y</a:t>
            </a:r>
            <a:r>
              <a:rPr lang="en-US" sz="2400">
                <a:solidFill>
                  <a:srgbClr val="FF0000"/>
                </a:solidFill>
              </a:rPr>
              <a:t>o</a:t>
            </a:r>
            <a:r>
              <a:rPr lang="en-US" sz="2400"/>
              <a:t>u gave my life directi</a:t>
            </a:r>
            <a:r>
              <a:rPr lang="en-US" sz="2400">
                <a:solidFill>
                  <a:srgbClr val="FF0000"/>
                </a:solidFill>
              </a:rPr>
              <a:t>o</a:t>
            </a:r>
            <a:r>
              <a:rPr lang="en-US" sz="2400"/>
              <a:t>n, a game sh</a:t>
            </a:r>
            <a:r>
              <a:rPr lang="en-US" sz="2400">
                <a:solidFill>
                  <a:srgbClr val="FF0000"/>
                </a:solidFill>
              </a:rPr>
              <a:t>o</a:t>
            </a:r>
            <a:r>
              <a:rPr lang="en-US" sz="2400"/>
              <a:t>w l</a:t>
            </a:r>
            <a:r>
              <a:rPr lang="en-US" sz="2400">
                <a:solidFill>
                  <a:srgbClr val="FF0000"/>
                </a:solidFill>
              </a:rPr>
              <a:t>o</a:t>
            </a:r>
            <a:r>
              <a:rPr lang="en-US" sz="2400"/>
              <a:t>ve c</a:t>
            </a:r>
            <a:r>
              <a:rPr lang="en-US" sz="2400">
                <a:solidFill>
                  <a:srgbClr val="FF0000"/>
                </a:solidFill>
              </a:rPr>
              <a:t>o</a:t>
            </a:r>
            <a:r>
              <a:rPr lang="en-US" sz="2400"/>
              <a:t>nnecti</a:t>
            </a:r>
            <a:r>
              <a:rPr lang="en-US" sz="2400">
                <a:solidFill>
                  <a:srgbClr val="FF0000"/>
                </a:solidFill>
              </a:rPr>
              <a:t>o</a:t>
            </a:r>
            <a:r>
              <a:rPr lang="en-US" sz="2400"/>
              <a:t>n”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4000"/>
              <a:t>Is this alliteration, consonance, or assonance?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n-US"/>
          </a:p>
          <a:p>
            <a:r>
              <a:rPr lang="en-US" sz="3000"/>
              <a:t>He struck a streak of bad luck </a:t>
            </a:r>
          </a:p>
          <a:p>
            <a:r>
              <a:rPr lang="en-US" sz="3000"/>
              <a:t>There was a fleet of sleeping geese</a:t>
            </a:r>
          </a:p>
          <a:p>
            <a:r>
              <a:rPr lang="en-US" sz="3000"/>
              <a:t>The pig put on a few pounds</a:t>
            </a:r>
          </a:p>
          <a:p>
            <a:r>
              <a:rPr lang="en-US" sz="3000"/>
              <a:t>How now brown cow</a:t>
            </a:r>
          </a:p>
          <a:p>
            <a:r>
              <a:rPr lang="en-US" sz="3000"/>
              <a:t>The sun made my skin sizzle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19800" y="2249488"/>
            <a:ext cx="2057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Consonance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705600" y="28956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Assonance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38800" y="3362325"/>
            <a:ext cx="1676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Alliteration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495800" y="4032250"/>
            <a:ext cx="1752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Assonance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638800" y="4613275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Alliteration</a:t>
            </a:r>
          </a:p>
        </p:txBody>
      </p:sp>
      <p:sp>
        <p:nvSpPr>
          <p:cNvPr id="53257" name="TextBox 8"/>
          <p:cNvSpPr txBox="1">
            <a:spLocks noChangeArrowheads="1"/>
          </p:cNvSpPr>
          <p:nvPr/>
        </p:nvSpPr>
        <p:spPr bwMode="auto">
          <a:xfrm>
            <a:off x="914400" y="6324600"/>
            <a:ext cx="373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http://www.flickr.com/photos/gillian_m/448800043/sizes/m/in/photostream/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800000"/>
                </a:solidFill>
                <a:latin typeface="Arial Rounded MT Bold" pitchFamily="34" charset="0"/>
              </a:rPr>
              <a:t>Have you Ever Heard…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r>
              <a:rPr lang="en-US" sz="3300" u="sng">
                <a:solidFill>
                  <a:srgbClr val="800000"/>
                </a:solidFill>
                <a:latin typeface="Arial Rounded MT Bold" pitchFamily="34" charset="0"/>
              </a:rPr>
              <a:t>S</a:t>
            </a:r>
            <a:r>
              <a:rPr lang="en-US" sz="3300">
                <a:solidFill>
                  <a:srgbClr val="800000"/>
                </a:solidFill>
                <a:latin typeface="Arial Rounded MT Bold" pitchFamily="34" charset="0"/>
              </a:rPr>
              <a:t>ally </a:t>
            </a:r>
            <a:r>
              <a:rPr lang="en-US" sz="3300" u="sng">
                <a:solidFill>
                  <a:srgbClr val="800000"/>
                </a:solidFill>
                <a:latin typeface="Arial Rounded MT Bold" pitchFamily="34" charset="0"/>
              </a:rPr>
              <a:t>s</a:t>
            </a:r>
            <a:r>
              <a:rPr lang="en-US" sz="3300">
                <a:solidFill>
                  <a:srgbClr val="800000"/>
                </a:solidFill>
                <a:latin typeface="Arial Rounded MT Bold" pitchFamily="34" charset="0"/>
              </a:rPr>
              <a:t>old </a:t>
            </a:r>
            <a:r>
              <a:rPr lang="en-US" sz="3300" u="sng">
                <a:solidFill>
                  <a:srgbClr val="800000"/>
                </a:solidFill>
                <a:latin typeface="Arial Rounded MT Bold" pitchFamily="34" charset="0"/>
              </a:rPr>
              <a:t>s</a:t>
            </a:r>
            <a:r>
              <a:rPr lang="en-US" sz="3300">
                <a:solidFill>
                  <a:srgbClr val="800000"/>
                </a:solidFill>
                <a:latin typeface="Arial Rounded MT Bold" pitchFamily="34" charset="0"/>
              </a:rPr>
              <a:t>eashells by the </a:t>
            </a:r>
            <a:r>
              <a:rPr lang="en-US" sz="3300" u="sng">
                <a:solidFill>
                  <a:srgbClr val="800000"/>
                </a:solidFill>
                <a:latin typeface="Arial Rounded MT Bold" pitchFamily="34" charset="0"/>
              </a:rPr>
              <a:t>s</a:t>
            </a:r>
            <a:r>
              <a:rPr lang="en-US" sz="3300">
                <a:solidFill>
                  <a:srgbClr val="800000"/>
                </a:solidFill>
                <a:latin typeface="Arial Rounded MT Bold" pitchFamily="34" charset="0"/>
              </a:rPr>
              <a:t>ea </a:t>
            </a:r>
            <a:r>
              <a:rPr lang="en-US" sz="3300" u="sng">
                <a:solidFill>
                  <a:srgbClr val="800000"/>
                </a:solidFill>
                <a:latin typeface="Arial Rounded MT Bold" pitchFamily="34" charset="0"/>
              </a:rPr>
              <a:t>s</a:t>
            </a:r>
            <a:r>
              <a:rPr lang="en-US" sz="3300">
                <a:solidFill>
                  <a:srgbClr val="800000"/>
                </a:solidFill>
                <a:latin typeface="Arial Rounded MT Bold" pitchFamily="34" charset="0"/>
              </a:rPr>
              <a:t>hore</a:t>
            </a:r>
          </a:p>
          <a:p>
            <a:pPr>
              <a:buFontTx/>
              <a:buNone/>
            </a:pPr>
            <a:endParaRPr lang="en-US" sz="3000"/>
          </a:p>
          <a:p>
            <a:r>
              <a:rPr lang="en-US" sz="3300" u="sng">
                <a:solidFill>
                  <a:srgbClr val="800000"/>
                </a:solidFill>
                <a:latin typeface="Arial Rounded MT Bold" pitchFamily="34" charset="0"/>
              </a:rPr>
              <a:t>P</a:t>
            </a:r>
            <a:r>
              <a:rPr lang="en-US" sz="3300">
                <a:solidFill>
                  <a:srgbClr val="800000"/>
                </a:solidFill>
                <a:latin typeface="Arial Rounded MT Bold" pitchFamily="34" charset="0"/>
              </a:rPr>
              <a:t>eter </a:t>
            </a:r>
            <a:r>
              <a:rPr lang="en-US" sz="3300" u="sng">
                <a:solidFill>
                  <a:srgbClr val="800000"/>
                </a:solidFill>
                <a:latin typeface="Arial Rounded MT Bold" pitchFamily="34" charset="0"/>
              </a:rPr>
              <a:t>p</a:t>
            </a:r>
            <a:r>
              <a:rPr lang="en-US" sz="3300">
                <a:solidFill>
                  <a:srgbClr val="800000"/>
                </a:solidFill>
                <a:latin typeface="Arial Rounded MT Bold" pitchFamily="34" charset="0"/>
              </a:rPr>
              <a:t>iper </a:t>
            </a:r>
            <a:r>
              <a:rPr lang="en-US" sz="3300" u="sng">
                <a:solidFill>
                  <a:srgbClr val="800000"/>
                </a:solidFill>
                <a:latin typeface="Arial Rounded MT Bold" pitchFamily="34" charset="0"/>
              </a:rPr>
              <a:t>p</a:t>
            </a:r>
            <a:r>
              <a:rPr lang="en-US" sz="3300">
                <a:solidFill>
                  <a:srgbClr val="800000"/>
                </a:solidFill>
                <a:latin typeface="Arial Rounded MT Bold" pitchFamily="34" charset="0"/>
              </a:rPr>
              <a:t>icked a </a:t>
            </a:r>
            <a:r>
              <a:rPr lang="en-US" sz="3300" u="sng">
                <a:solidFill>
                  <a:srgbClr val="800000"/>
                </a:solidFill>
                <a:latin typeface="Arial Rounded MT Bold" pitchFamily="34" charset="0"/>
              </a:rPr>
              <a:t>p</a:t>
            </a:r>
            <a:r>
              <a:rPr lang="en-US" sz="3300">
                <a:solidFill>
                  <a:srgbClr val="800000"/>
                </a:solidFill>
                <a:latin typeface="Arial Rounded MT Bold" pitchFamily="34" charset="0"/>
              </a:rPr>
              <a:t>eck of </a:t>
            </a:r>
            <a:r>
              <a:rPr lang="en-US" sz="3300" u="sng">
                <a:solidFill>
                  <a:srgbClr val="800000"/>
                </a:solidFill>
                <a:latin typeface="Arial Rounded MT Bold" pitchFamily="34" charset="0"/>
              </a:rPr>
              <a:t>p</a:t>
            </a:r>
            <a:r>
              <a:rPr lang="en-US" sz="3300">
                <a:solidFill>
                  <a:srgbClr val="800000"/>
                </a:solidFill>
                <a:latin typeface="Arial Rounded MT Bold" pitchFamily="34" charset="0"/>
              </a:rPr>
              <a:t>ickled </a:t>
            </a:r>
            <a:r>
              <a:rPr lang="en-US" sz="3300" u="sng">
                <a:solidFill>
                  <a:srgbClr val="800000"/>
                </a:solidFill>
                <a:latin typeface="Arial Rounded MT Bold" pitchFamily="34" charset="0"/>
              </a:rPr>
              <a:t>p</a:t>
            </a:r>
            <a:r>
              <a:rPr lang="en-US" sz="3300">
                <a:solidFill>
                  <a:srgbClr val="800000"/>
                </a:solidFill>
                <a:latin typeface="Arial Rounded MT Bold" pitchFamily="34" charset="0"/>
              </a:rPr>
              <a:t>eppers</a:t>
            </a:r>
          </a:p>
          <a:p>
            <a:r>
              <a:rPr lang="en-US" sz="3300">
                <a:solidFill>
                  <a:srgbClr val="800000"/>
                </a:solidFill>
                <a:latin typeface="Arial Rounded MT Bold" pitchFamily="34" charset="0"/>
              </a:rPr>
              <a:t>These are both examples of </a:t>
            </a:r>
            <a:r>
              <a:rPr lang="en-US" sz="3300" b="1">
                <a:solidFill>
                  <a:srgbClr val="800000"/>
                </a:solidFill>
                <a:latin typeface="Arial Rounded MT Bold" pitchFamily="34" charset="0"/>
              </a:rPr>
              <a:t>alliteration</a:t>
            </a:r>
            <a:r>
              <a:rPr lang="en-US" sz="3300">
                <a:solidFill>
                  <a:srgbClr val="800000"/>
                </a:solidFill>
                <a:latin typeface="Arial Rounded MT Bold" pitchFamily="34" charset="0"/>
              </a:rPr>
              <a:t>!</a:t>
            </a:r>
          </a:p>
          <a:p>
            <a:endParaRPr lang="en-US" sz="3300">
              <a:solidFill>
                <a:srgbClr val="800000"/>
              </a:solidFill>
              <a:latin typeface="Arial Rounded MT Bold" pitchFamily="34" charset="0"/>
            </a:endParaRPr>
          </a:p>
          <a:p>
            <a:r>
              <a:rPr lang="en-US" sz="1200">
                <a:solidFill>
                  <a:srgbClr val="800000"/>
                </a:solidFill>
                <a:latin typeface="Arial Rounded MT Bold" pitchFamily="34" charset="0"/>
              </a:rPr>
              <a:t>http://www.flickr.com/photos/jadeddelilah/1307175761/sizes/m/in/photostream/</a:t>
            </a:r>
          </a:p>
        </p:txBody>
      </p:sp>
      <p:sp>
        <p:nvSpPr>
          <p:cNvPr id="4" name="Rectangle 3"/>
          <p:cNvSpPr/>
          <p:nvPr/>
        </p:nvSpPr>
        <p:spPr>
          <a:xfrm>
            <a:off x="3401381" y="2136806"/>
            <a:ext cx="766557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>
                  <a:prstDash val="solid"/>
                </a:ln>
                <a:solidFill>
                  <a:srgbClr val="8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  <a:cs typeface="+mn-cs"/>
              </a:rPr>
              <a:t>Or</a:t>
            </a:r>
            <a:endParaRPr lang="en-US" sz="4400" b="1" dirty="0">
              <a:ln>
                <a:prstDash val="solid"/>
              </a:ln>
              <a:solidFill>
                <a:srgbClr val="8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Definition: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Alliteration: Having stressed syllables with the same sound or sound group repeating at the beginning of </a:t>
            </a:r>
            <a:r>
              <a:rPr lang="en-US" u="sng"/>
              <a:t>two</a:t>
            </a:r>
            <a:r>
              <a:rPr lang="en-US"/>
              <a:t> or more words</a:t>
            </a:r>
          </a:p>
        </p:txBody>
      </p:sp>
      <p:pic>
        <p:nvPicPr>
          <p:cNvPr id="40964" name="Picture 6" descr="C:\Users\Steph\AppData\Local\Microsoft\Windows\Temporary Internet Files\Content.IE5\PJDBFQQL\MC90004833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" y="5486400"/>
            <a:ext cx="731838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7" descr="C:\Users\Steph\AppData\Local\Microsoft\Windows\Temporary Internet Files\Content.IE5\PJDBFQQL\MC90004833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0700" y="5465763"/>
            <a:ext cx="731838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6" name="Picture 8" descr="C:\Users\Steph\AppData\Local\Microsoft\Windows\Temporary Internet Files\Content.IE5\PJDBFQQL\MC90004833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5486400"/>
            <a:ext cx="731838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7" name="Picture 9" descr="C:\Users\Steph\AppData\Local\Microsoft\Windows\Temporary Internet Files\Content.IE5\PJDBFQQL\MC90004833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5486400"/>
            <a:ext cx="731838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8" name="Picture 10" descr="C:\Users\Steph\AppData\Local\Microsoft\Windows\Temporary Internet Files\Content.IE5\PJDBFQQL\MC90004833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51638" y="5486400"/>
            <a:ext cx="73183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9" name="Picture 11" descr="C:\Users\Steph\AppData\Local\Microsoft\Windows\Temporary Internet Files\Content.IE5\PJDBFQQL\MC90004833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40213" y="5486400"/>
            <a:ext cx="73183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0" name="Picture 12" descr="C:\Users\Steph\AppData\Local\Microsoft\Windows\Temporary Internet Files\Content.IE5\PJDBFQQL\MC90004833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486400"/>
            <a:ext cx="731838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1" name="TextBox 3"/>
          <p:cNvSpPr txBox="1">
            <a:spLocks noChangeArrowheads="1"/>
          </p:cNvSpPr>
          <p:nvPr/>
        </p:nvSpPr>
        <p:spPr bwMode="auto">
          <a:xfrm>
            <a:off x="1089025" y="6534150"/>
            <a:ext cx="31511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Images from Microsoft Clip 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457200"/>
            <a:ext cx="8229600" cy="5486400"/>
          </a:xfrm>
        </p:spPr>
        <p:txBody>
          <a:bodyPr>
            <a:normAutofit/>
          </a:bodyPr>
          <a:lstStyle/>
          <a:p>
            <a:r>
              <a:rPr lang="en-US"/>
              <a:t>Alliterations don’t always have to start with the same letter. It only has to have the same sound!</a:t>
            </a:r>
          </a:p>
          <a:p>
            <a:r>
              <a:rPr lang="en-US"/>
              <a:t>The phonic </a:t>
            </a:r>
            <a:r>
              <a:rPr lang="en-US">
                <a:solidFill>
                  <a:srgbClr val="FF0000"/>
                </a:solidFill>
              </a:rPr>
              <a:t>‘ph’ </a:t>
            </a:r>
            <a:r>
              <a:rPr lang="en-US"/>
              <a:t>can sound like </a:t>
            </a:r>
            <a:r>
              <a:rPr lang="en-US">
                <a:solidFill>
                  <a:srgbClr val="FF0000"/>
                </a:solidFill>
              </a:rPr>
              <a:t>f</a:t>
            </a:r>
            <a:r>
              <a:rPr lang="en-US"/>
              <a:t>….</a:t>
            </a:r>
          </a:p>
          <a:p>
            <a:pPr>
              <a:buFontTx/>
              <a:buNone/>
            </a:pPr>
            <a:r>
              <a:rPr lang="en-US"/>
              <a:t>     </a:t>
            </a:r>
            <a:r>
              <a:rPr lang="en-US">
                <a:solidFill>
                  <a:srgbClr val="FF0000"/>
                </a:solidFill>
              </a:rPr>
              <a:t>F</a:t>
            </a:r>
            <a:r>
              <a:rPr lang="en-US"/>
              <a:t>unny </a:t>
            </a:r>
            <a:r>
              <a:rPr lang="en-US">
                <a:solidFill>
                  <a:srgbClr val="FF0000"/>
                </a:solidFill>
              </a:rPr>
              <a:t>ph</a:t>
            </a:r>
            <a:r>
              <a:rPr lang="en-US"/>
              <a:t>otos</a:t>
            </a:r>
          </a:p>
          <a:p>
            <a:r>
              <a:rPr lang="en-US">
                <a:solidFill>
                  <a:srgbClr val="FF0000"/>
                </a:solidFill>
              </a:rPr>
              <a:t>‘C’</a:t>
            </a:r>
            <a:r>
              <a:rPr lang="en-US"/>
              <a:t> can sometimes sound like </a:t>
            </a:r>
            <a:r>
              <a:rPr lang="en-US">
                <a:solidFill>
                  <a:srgbClr val="FF0000"/>
                </a:solidFill>
              </a:rPr>
              <a:t>‘S’</a:t>
            </a:r>
            <a:r>
              <a:rPr lang="en-US"/>
              <a:t>….</a:t>
            </a:r>
          </a:p>
          <a:p>
            <a:pPr>
              <a:buFontTx/>
              <a:buNone/>
            </a:pPr>
            <a:r>
              <a:rPr lang="en-US">
                <a:solidFill>
                  <a:srgbClr val="FF0000"/>
                </a:solidFill>
              </a:rPr>
              <a:t>      S</a:t>
            </a:r>
            <a:r>
              <a:rPr lang="en-US"/>
              <a:t>assy </a:t>
            </a:r>
            <a:r>
              <a:rPr lang="en-US">
                <a:solidFill>
                  <a:srgbClr val="FF0000"/>
                </a:solidFill>
              </a:rPr>
              <a:t>C</a:t>
            </a:r>
            <a:r>
              <a:rPr lang="en-US"/>
              <a:t>elebrities </a:t>
            </a:r>
          </a:p>
          <a:p>
            <a:r>
              <a:rPr lang="en-US">
                <a:solidFill>
                  <a:srgbClr val="FF0000"/>
                </a:solidFill>
              </a:rPr>
              <a:t>‘C’</a:t>
            </a:r>
            <a:r>
              <a:rPr lang="en-US"/>
              <a:t> can sound like </a:t>
            </a:r>
            <a:r>
              <a:rPr lang="en-US">
                <a:solidFill>
                  <a:srgbClr val="FF0000"/>
                </a:solidFill>
              </a:rPr>
              <a:t>‘K’</a:t>
            </a:r>
            <a:r>
              <a:rPr lang="en-US"/>
              <a:t>…</a:t>
            </a:r>
          </a:p>
          <a:p>
            <a:pPr>
              <a:buFontTx/>
              <a:buNone/>
            </a:pPr>
            <a:r>
              <a:rPr lang="en-US"/>
              <a:t>      </a:t>
            </a:r>
            <a:r>
              <a:rPr lang="en-US">
                <a:solidFill>
                  <a:srgbClr val="FF0000"/>
                </a:solidFill>
              </a:rPr>
              <a:t>K</a:t>
            </a:r>
            <a:r>
              <a:rPr lang="en-US"/>
              <a:t>itty </a:t>
            </a:r>
            <a:r>
              <a:rPr lang="en-US">
                <a:solidFill>
                  <a:srgbClr val="FF0000"/>
                </a:solidFill>
              </a:rPr>
              <a:t>C</a:t>
            </a:r>
            <a:r>
              <a:rPr lang="en-US"/>
              <a:t>at</a:t>
            </a:r>
          </a:p>
          <a:p>
            <a:endParaRPr lang="en-US"/>
          </a:p>
        </p:txBody>
      </p:sp>
      <p:pic>
        <p:nvPicPr>
          <p:cNvPr id="41987" name="Picture 3" descr="C:\Users\Steph\AppData\Local\Microsoft\Windows\Temporary Internet Files\Content.IE5\ME1KQ1RA\MP900446574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3733800"/>
            <a:ext cx="3581400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TextBox 1"/>
          <p:cNvSpPr txBox="1">
            <a:spLocks noChangeArrowheads="1"/>
          </p:cNvSpPr>
          <p:nvPr/>
        </p:nvSpPr>
        <p:spPr bwMode="auto">
          <a:xfrm>
            <a:off x="5410200" y="6499225"/>
            <a:ext cx="29718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Image from Microsoft Clip 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r>
              <a:rPr lang="en-US"/>
              <a:t>Where is Alliteration Used?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Companies: to make brand names more memorable </a:t>
            </a:r>
          </a:p>
          <a:p>
            <a:pPr>
              <a:lnSpc>
                <a:spcPct val="90000"/>
              </a:lnSpc>
            </a:pPr>
            <a:r>
              <a:rPr lang="en-US"/>
              <a:t>Examples: Krispy Kreme, Best Buy, PayPal</a:t>
            </a:r>
          </a:p>
          <a:p>
            <a:pPr>
              <a:lnSpc>
                <a:spcPct val="90000"/>
              </a:lnSpc>
            </a:pPr>
            <a:r>
              <a:rPr lang="en-US"/>
              <a:t>Characters: to appeal to children and stand out</a:t>
            </a:r>
          </a:p>
          <a:p>
            <a:pPr>
              <a:lnSpc>
                <a:spcPct val="90000"/>
              </a:lnSpc>
            </a:pPr>
            <a:r>
              <a:rPr lang="en-US"/>
              <a:t>Examples: Mickey Mouse, Donald Duck, SpongeBob Squarepants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</a:t>
            </a:r>
          </a:p>
          <a:p>
            <a:pPr>
              <a:lnSpc>
                <a:spcPct val="90000"/>
              </a:lnSpc>
            </a:pPr>
            <a:r>
              <a:rPr lang="en-US" sz="1200"/>
              <a:t>http://www.flickr.com/photos/schristia/2567401921/sizes/m/in/photostream/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Where is Alliteration Used….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noFill/>
          <a:ln/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kern="1200" dirty="0">
                <a:latin typeface="+mn-lt"/>
                <a:ea typeface="+mn-ea"/>
                <a:cs typeface="+mn-cs"/>
              </a:rPr>
              <a:t>Phrases: Examples- • </a:t>
            </a:r>
            <a:r>
              <a:rPr lang="en-US" b="1" kern="1200" dirty="0">
                <a:latin typeface="Curlz MT" pitchFamily="82" charset="0"/>
                <a:ea typeface="+mn-ea"/>
                <a:cs typeface="+mn-cs"/>
              </a:rPr>
              <a:t>Home Sweet Home</a:t>
            </a:r>
          </a:p>
          <a:p>
            <a:pPr lvl="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kern="1200" dirty="0">
                <a:latin typeface="Curlz MT" pitchFamily="82" charset="0"/>
                <a:ea typeface="+mn-ea"/>
                <a:cs typeface="+mn-cs"/>
              </a:rPr>
              <a:t>Busy As a Bee</a:t>
            </a:r>
          </a:p>
          <a:p>
            <a:pPr lvl="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kern="1200" dirty="0">
                <a:latin typeface="Curlz MT" pitchFamily="82" charset="0"/>
                <a:ea typeface="+mn-ea"/>
                <a:cs typeface="+mn-cs"/>
              </a:rPr>
              <a:t>Good as Gold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kern="1200" dirty="0">
                <a:latin typeface="+mn-lt"/>
                <a:ea typeface="+mn-ea"/>
                <a:cs typeface="+mn-cs"/>
              </a:rPr>
              <a:t>Poems: makes poems more interesting, and accentuates the rhythm. Example: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kern="1200" dirty="0">
                <a:latin typeface="Browallia New" pitchFamily="34" charset="-34"/>
                <a:ea typeface="+mn-ea"/>
                <a:cs typeface="Browallia New" pitchFamily="34" charset="-34"/>
              </a:rPr>
              <a:t>Sleek seals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kern="1200" dirty="0">
                <a:latin typeface="Browallia New" pitchFamily="34" charset="-34"/>
                <a:ea typeface="+mn-ea"/>
                <a:cs typeface="Browallia New" pitchFamily="34" charset="-34"/>
              </a:rPr>
              <a:t>Dipping diving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kern="1200" dirty="0">
                <a:latin typeface="Browallia New" pitchFamily="34" charset="-34"/>
                <a:ea typeface="+mn-ea"/>
                <a:cs typeface="Browallia New" pitchFamily="34" charset="-34"/>
              </a:rPr>
              <a:t>Strolling slowly</a:t>
            </a:r>
          </a:p>
          <a:p>
            <a:pPr lvl="8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kern="1200" dirty="0">
              <a:latin typeface="+mn-lt"/>
              <a:ea typeface="+mn-ea"/>
              <a:cs typeface="+mn-cs"/>
            </a:endParaRPr>
          </a:p>
        </p:txBody>
      </p:sp>
      <p:pic>
        <p:nvPicPr>
          <p:cNvPr id="44036" name="Picture 2" descr="C:\Users\Steph\AppData\Local\Microsoft\Windows\Temporary Internet Files\Content.IE5\ZKHY1HE0\MC90038422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33700" y="2193925"/>
            <a:ext cx="11811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3" descr="C:\Users\Steph\AppData\Local\Microsoft\Windows\Temporary Internet Files\Content.IE5\ME1KQ1RA\MC90023326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41775" y="4267200"/>
            <a:ext cx="1703388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8" name="TextBox 3"/>
          <p:cNvSpPr txBox="1">
            <a:spLocks noChangeArrowheads="1"/>
          </p:cNvSpPr>
          <p:nvPr/>
        </p:nvSpPr>
        <p:spPr bwMode="auto">
          <a:xfrm>
            <a:off x="6400800" y="6400800"/>
            <a:ext cx="2362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Images from Microsoft Clip 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Is This Alliteration?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Eric eats eggs</a:t>
            </a:r>
          </a:p>
          <a:p>
            <a:r>
              <a:rPr lang="en-US"/>
              <a:t>Becky bought a beagle </a:t>
            </a:r>
          </a:p>
          <a:p>
            <a:r>
              <a:rPr lang="en-US"/>
              <a:t>Coca-Cola</a:t>
            </a:r>
          </a:p>
          <a:p>
            <a:r>
              <a:rPr lang="en-US"/>
              <a:t>Silent child</a:t>
            </a:r>
          </a:p>
          <a:p>
            <a:r>
              <a:rPr lang="en-US"/>
              <a:t>Living the life</a:t>
            </a:r>
          </a:p>
          <a:p>
            <a:r>
              <a:rPr lang="en-US"/>
              <a:t>Find the phone fast</a:t>
            </a:r>
          </a:p>
          <a:p>
            <a:r>
              <a:rPr lang="en-US"/>
              <a:t>She was thinking and blinking </a:t>
            </a:r>
          </a:p>
          <a:p>
            <a:r>
              <a:rPr lang="en-US" sz="1300"/>
              <a:t>http://search.creativecommons.org/?q=question%20mark#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Consonance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r>
              <a:rPr lang="en-US"/>
              <a:t>Definition: 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Internal</a:t>
            </a:r>
            <a:r>
              <a:rPr lang="en-US"/>
              <a:t> repetition or 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ending</a:t>
            </a:r>
            <a:r>
              <a:rPr lang="en-US"/>
              <a:t> consonant sounds in a section of words </a:t>
            </a:r>
          </a:p>
          <a:p>
            <a:endParaRPr lang="en-US"/>
          </a:p>
          <a:p>
            <a:pPr>
              <a:buFontTx/>
              <a:buNone/>
            </a:pPr>
            <a:r>
              <a:rPr lang="en-US"/>
              <a:t>*What is a consonant*</a:t>
            </a:r>
          </a:p>
          <a:p>
            <a:pPr>
              <a:buFontTx/>
              <a:buNone/>
            </a:pPr>
            <a:r>
              <a:rPr lang="en-US"/>
              <a:t>A speech sound that is not a vowel (a,e,i,o,u)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Examples of Consonance: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r>
              <a:rPr lang="en-US" sz="3600"/>
              <a:t>The lu</a:t>
            </a:r>
            <a:r>
              <a:rPr lang="en-US" sz="3600">
                <a:solidFill>
                  <a:srgbClr val="31859C"/>
                </a:solidFill>
              </a:rPr>
              <a:t>mpy</a:t>
            </a:r>
            <a:r>
              <a:rPr lang="en-US" sz="3600"/>
              <a:t>, bu</a:t>
            </a:r>
            <a:r>
              <a:rPr lang="en-US" sz="3600">
                <a:solidFill>
                  <a:srgbClr val="31859C"/>
                </a:solidFill>
              </a:rPr>
              <a:t>mpy</a:t>
            </a:r>
            <a:r>
              <a:rPr lang="en-US" sz="3600"/>
              <a:t> road</a:t>
            </a:r>
          </a:p>
          <a:p>
            <a:endParaRPr lang="en-US" sz="3600"/>
          </a:p>
          <a:p>
            <a:r>
              <a:rPr lang="en-US" sz="3600"/>
              <a:t>The stri</a:t>
            </a:r>
            <a:r>
              <a:rPr lang="en-US" sz="3600">
                <a:solidFill>
                  <a:srgbClr val="31859C"/>
                </a:solidFill>
              </a:rPr>
              <a:t>ng</a:t>
            </a:r>
            <a:r>
              <a:rPr lang="en-US" sz="3600"/>
              <a:t> was stro</a:t>
            </a:r>
            <a:r>
              <a:rPr lang="en-US" sz="3600">
                <a:solidFill>
                  <a:srgbClr val="31859C"/>
                </a:solidFill>
              </a:rPr>
              <a:t>ng</a:t>
            </a:r>
          </a:p>
          <a:p>
            <a:endParaRPr lang="en-US" sz="3600"/>
          </a:p>
          <a:p>
            <a:r>
              <a:rPr lang="en-US" sz="3600"/>
              <a:t>So</a:t>
            </a:r>
            <a:r>
              <a:rPr lang="en-US" sz="3600">
                <a:solidFill>
                  <a:srgbClr val="31859C"/>
                </a:solidFill>
              </a:rPr>
              <a:t>m</a:t>
            </a:r>
            <a:r>
              <a:rPr lang="en-US" sz="3600"/>
              <a:t>e ma</a:t>
            </a:r>
            <a:r>
              <a:rPr lang="en-US" sz="3600">
                <a:solidFill>
                  <a:srgbClr val="31859C"/>
                </a:solidFill>
              </a:rPr>
              <a:t>mm</a:t>
            </a:r>
            <a:r>
              <a:rPr lang="en-US" sz="3600"/>
              <a:t>als are cla</a:t>
            </a:r>
            <a:r>
              <a:rPr lang="en-US" sz="3600">
                <a:solidFill>
                  <a:srgbClr val="31859C"/>
                </a:solidFill>
              </a:rPr>
              <a:t>mm</a:t>
            </a:r>
            <a:r>
              <a:rPr lang="en-US" sz="3600"/>
              <a:t>y</a:t>
            </a:r>
          </a:p>
          <a:p>
            <a:endParaRPr lang="en-US"/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323</TotalTime>
  <Words>375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Arial</vt:lpstr>
      <vt:lpstr>Arial Rounded MT Bold</vt:lpstr>
      <vt:lpstr>Default Design</vt:lpstr>
      <vt:lpstr>Slide 1</vt:lpstr>
      <vt:lpstr>Have you Ever Heard…</vt:lpstr>
      <vt:lpstr>Definition:</vt:lpstr>
      <vt:lpstr>Slide 4</vt:lpstr>
      <vt:lpstr>Where is Alliteration Used?</vt:lpstr>
      <vt:lpstr>Where is Alliteration Used….</vt:lpstr>
      <vt:lpstr>Is This Alliteration?</vt:lpstr>
      <vt:lpstr>Consonance </vt:lpstr>
      <vt:lpstr>Examples of Consonance:</vt:lpstr>
      <vt:lpstr>Consonance in the Real World</vt:lpstr>
      <vt:lpstr>Assonance</vt:lpstr>
      <vt:lpstr>Examples of Assonance</vt:lpstr>
      <vt:lpstr>Assonance in the Real World</vt:lpstr>
      <vt:lpstr>Is this alliteration, consonance, or assonance?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</dc:creator>
  <cp:lastModifiedBy>Andrew</cp:lastModifiedBy>
  <cp:revision>34</cp:revision>
  <dcterms:created xsi:type="dcterms:W3CDTF">2011-02-22T20:23:24Z</dcterms:created>
  <dcterms:modified xsi:type="dcterms:W3CDTF">2014-05-04T03:30:31Z</dcterms:modified>
</cp:coreProperties>
</file>