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6" r:id="rId14"/>
    <p:sldId id="267" r:id="rId15"/>
    <p:sldId id="270" r:id="rId16"/>
    <p:sldId id="271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66FF99"/>
    <a:srgbClr val="CCFFCC"/>
    <a:srgbClr val="FFCCFF"/>
    <a:srgbClr val="CCCCFF"/>
    <a:srgbClr val="BCDE40"/>
    <a:srgbClr val="A0A060"/>
    <a:srgbClr val="0FF1DB"/>
    <a:srgbClr val="D64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3FDD9-7629-45CC-BA33-F25163CD72AC}" type="datetimeFigureOut">
              <a:rPr lang="th-TH" smtClean="0"/>
              <a:t>06/05/57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A7463-16C4-4C62-AA34-147916F55D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1539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ชื่อเรื่อง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6" name="ตัวแทนวันที่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1EB5-10C2-4B3D-85FB-C0F084FF4C6B}" type="datetimeFigureOut">
              <a:rPr lang="th-TH" smtClean="0"/>
              <a:t>06/05/57</a:t>
            </a:fld>
            <a:endParaRPr lang="th-TH"/>
          </a:p>
        </p:txBody>
      </p:sp>
      <p:sp>
        <p:nvSpPr>
          <p:cNvPr id="2" name="ตัวแทน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ตัวแทนหมายเลขภาพนิ่ง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94C93A-BEC0-4F43-AEB5-EB7458B89F9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1EB5-10C2-4B3D-85FB-C0F084FF4C6B}" type="datetimeFigureOut">
              <a:rPr lang="th-TH" smtClean="0"/>
              <a:t>06/05/57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C93A-BEC0-4F43-AEB5-EB7458B89F9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1EB5-10C2-4B3D-85FB-C0F084FF4C6B}" type="datetimeFigureOut">
              <a:rPr lang="th-TH" smtClean="0"/>
              <a:t>06/05/57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C93A-BEC0-4F43-AEB5-EB7458B89F9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ชื่อเรื่อง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7" name="ตัวแทนเนื้อหา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แทน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1EB5-10C2-4B3D-85FB-C0F084FF4C6B}" type="datetimeFigureOut">
              <a:rPr lang="th-TH" smtClean="0"/>
              <a:t>06/05/57</a:t>
            </a:fld>
            <a:endParaRPr lang="th-TH"/>
          </a:p>
        </p:txBody>
      </p:sp>
      <p:sp>
        <p:nvSpPr>
          <p:cNvPr id="19" name="ตัวแทนท้ายกระดา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h-TH"/>
          </a:p>
        </p:txBody>
      </p:sp>
      <p:sp>
        <p:nvSpPr>
          <p:cNvPr id="16" name="ตัวแทนหมายเลขภาพนิ่ง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94C93A-BEC0-4F43-AEB5-EB7458B89F9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9" name="ตัวแทน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1EB5-10C2-4B3D-85FB-C0F084FF4C6B}" type="datetimeFigureOut">
              <a:rPr lang="th-TH" smtClean="0"/>
              <a:t>06/05/57</a:t>
            </a:fld>
            <a:endParaRPr lang="th-TH"/>
          </a:p>
        </p:txBody>
      </p:sp>
      <p:sp>
        <p:nvSpPr>
          <p:cNvPr id="11" name="ตัวแทนท้ายกระดา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ตัวแทนหมายเลขภาพนิ่ง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C93A-BEC0-4F43-AEB5-EB7458B89F92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ชื่อเรื่อง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4" name="ตัวแทนเนื้อหา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1EB5-10C2-4B3D-85FB-C0F084FF4C6B}" type="datetimeFigureOut">
              <a:rPr lang="th-TH" smtClean="0"/>
              <a:t>06/05/57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แทน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C93A-BEC0-4F43-AEB5-EB7458B89F9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ชื่อเรื่อง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8" name="ตัวแทนเนื้อหา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1EB5-10C2-4B3D-85FB-C0F084FF4C6B}" type="datetimeFigureOut">
              <a:rPr lang="th-TH" smtClean="0"/>
              <a:t>06/05/57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494C93A-BEC0-4F43-AEB5-EB7458B89F92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ชื่อเรื่อง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1EB5-10C2-4B3D-85FB-C0F084FF4C6B}" type="datetimeFigureOut">
              <a:rPr lang="th-TH" smtClean="0"/>
              <a:t>06/05/57</a:t>
            </a:fld>
            <a:endParaRPr lang="th-TH"/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C93A-BEC0-4F43-AEB5-EB7458B89F9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1EB5-10C2-4B3D-85FB-C0F084FF4C6B}" type="datetimeFigureOut">
              <a:rPr lang="th-TH" smtClean="0"/>
              <a:t>06/05/57</a:t>
            </a:fld>
            <a:endParaRPr lang="th-TH"/>
          </a:p>
        </p:txBody>
      </p:sp>
      <p:sp>
        <p:nvSpPr>
          <p:cNvPr id="24" name="ตัวแทนท้ายกระดา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C93A-BEC0-4F43-AEB5-EB7458B89F9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เนื้อหา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แทน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1EB5-10C2-4B3D-85FB-C0F084FF4C6B}" type="datetimeFigureOut">
              <a:rPr lang="th-TH" smtClean="0"/>
              <a:t>06/05/57</a:t>
            </a:fld>
            <a:endParaRPr lang="th-TH"/>
          </a:p>
        </p:txBody>
      </p:sp>
      <p:sp>
        <p:nvSpPr>
          <p:cNvPr id="29" name="ตัวแทนท้ายกระดา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C93A-BEC0-4F43-AEB5-EB7458B89F9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ตัวแทนรูปภาพ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1EB5-10C2-4B3D-85FB-C0F084FF4C6B}" type="datetimeFigureOut">
              <a:rPr lang="th-TH" smtClean="0"/>
              <a:t>06/05/57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แทน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4C93A-BEC0-4F43-AEB5-EB7458B89F92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วันที่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A61EB5-10C2-4B3D-85FB-C0F084FF4C6B}" type="datetimeFigureOut">
              <a:rPr lang="th-TH" smtClean="0"/>
              <a:t>06/05/57</a:t>
            </a:fld>
            <a:endParaRPr lang="th-TH"/>
          </a:p>
        </p:txBody>
      </p:sp>
      <p:sp>
        <p:nvSpPr>
          <p:cNvPr id="28" name="ตัวแทนท้ายกระดา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494C93A-BEC0-4F43-AEB5-EB7458B89F92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ชื่อเรื่อง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2348880"/>
            <a:ext cx="8136904" cy="1222375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>
                <a:latin typeface="Aharoni" pitchFamily="2" charset="-79"/>
                <a:cs typeface="Aharoni" pitchFamily="2" charset="-79"/>
              </a:rPr>
              <a:t>Infinitive PhRase</a:t>
            </a:r>
            <a:endParaRPr lang="th-TH" sz="7200" b="1" dirty="0">
              <a:latin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847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มนมุมสี่เหลี่ยมผืนผ้าด้านทแยงมุม 1"/>
          <p:cNvSpPr/>
          <p:nvPr/>
        </p:nvSpPr>
        <p:spPr>
          <a:xfrm>
            <a:off x="328705" y="2114275"/>
            <a:ext cx="8496944" cy="2592288"/>
          </a:xfrm>
          <a:prstGeom prst="round2DiagRect">
            <a:avLst>
              <a:gd name="adj1" fmla="val 16667"/>
              <a:gd name="adj2" fmla="val 11519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Students want to be smart in many areas of study. 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217783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มนมุมสี่เหลี่ยมผืนผ้าด้านทแยงมุม 1"/>
          <p:cNvSpPr/>
          <p:nvPr/>
        </p:nvSpPr>
        <p:spPr>
          <a:xfrm>
            <a:off x="374634" y="856006"/>
            <a:ext cx="8352928" cy="5256584"/>
          </a:xfrm>
          <a:prstGeom prst="round2DiagRect">
            <a:avLst>
              <a:gd name="adj1" fmla="val 16667"/>
              <a:gd name="adj2" fmla="val 5721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402249"/>
              </p:ext>
            </p:extLst>
          </p:nvPr>
        </p:nvGraphicFramePr>
        <p:xfrm>
          <a:off x="1007070" y="2636912"/>
          <a:ext cx="7416822" cy="20882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6137"/>
                <a:gridCol w="1236137"/>
                <a:gridCol w="1236137"/>
                <a:gridCol w="1236137"/>
                <a:gridCol w="1236137"/>
                <a:gridCol w="1236137"/>
              </a:tblGrid>
              <a:tr h="696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allow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force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teach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order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tell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implore 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96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permit 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encourage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hire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convince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appoint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expect*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96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instruct 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remind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invite 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ask 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require 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want*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27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มนมุมสี่เหลี่ยมผืนผ้าด้านทแยงมุม 1"/>
          <p:cNvSpPr/>
          <p:nvPr/>
        </p:nvSpPr>
        <p:spPr>
          <a:xfrm>
            <a:off x="395536" y="1099561"/>
            <a:ext cx="8352928" cy="4968552"/>
          </a:xfrm>
          <a:prstGeom prst="round2DiagRect">
            <a:avLst>
              <a:gd name="adj1" fmla="val 16667"/>
              <a:gd name="adj2" fmla="val 2769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532680"/>
              </p:ext>
            </p:extLst>
          </p:nvPr>
        </p:nvGraphicFramePr>
        <p:xfrm>
          <a:off x="1007068" y="2708920"/>
          <a:ext cx="7416825" cy="216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3384"/>
                <a:gridCol w="667515"/>
                <a:gridCol w="4375926"/>
              </a:tblGrid>
              <a:tr h="5400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Our neighbor invites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us 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to have dinner with him every Friday .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Please remind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me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to check the flight schedule before leaving .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Did your friend tell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you 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to do homework ?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I expect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you 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to take care of young students .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09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ม้วนกระดาษแนวตั้ง 1"/>
          <p:cNvSpPr/>
          <p:nvPr/>
        </p:nvSpPr>
        <p:spPr>
          <a:xfrm>
            <a:off x="161763" y="617743"/>
            <a:ext cx="8820472" cy="5733256"/>
          </a:xfrm>
          <a:prstGeom prst="verticalScrol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" name="มนมุมสี่เหลี่ยมผืนผ้าด้านทแยงมุม 2"/>
          <p:cNvSpPr/>
          <p:nvPr/>
        </p:nvSpPr>
        <p:spPr>
          <a:xfrm>
            <a:off x="1223627" y="1916832"/>
            <a:ext cx="6696744" cy="3904245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A0A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ngsana New" pitchFamily="18" charset="-34"/>
                <a:cs typeface="Angsana New" pitchFamily="18" charset="-34"/>
              </a:rPr>
              <a:t>3) </a:t>
            </a: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( </a:t>
            </a:r>
            <a:r>
              <a:rPr lang="en-US" sz="4800" dirty="0" smtClean="0">
                <a:latin typeface="Angsana New" pitchFamily="18" charset="-34"/>
                <a:cs typeface="Angsana New" pitchFamily="18" charset="-34"/>
              </a:rPr>
              <a:t>complement</a:t>
            </a:r>
            <a:r>
              <a:rPr lang="en-US" sz="4800" dirty="0">
                <a:latin typeface="Angsana New" pitchFamily="18" charset="-34"/>
                <a:cs typeface="Angsana New" pitchFamily="18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5878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มนมุมสี่เหลี่ยมผืนผ้าด้านทแยงมุม 1"/>
          <p:cNvSpPr/>
          <p:nvPr/>
        </p:nvSpPr>
        <p:spPr>
          <a:xfrm>
            <a:off x="743922" y="2075981"/>
            <a:ext cx="7776864" cy="252028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A0A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Franklin Gothic Medium" pitchFamily="34" charset="0"/>
                <a:cs typeface="Angsana New" pitchFamily="18" charset="-34"/>
              </a:rPr>
              <a:t>The dream of </a:t>
            </a:r>
            <a:r>
              <a:rPr lang="en-US" sz="3200" dirty="0" smtClean="0">
                <a:latin typeface="Franklin Gothic Medium" pitchFamily="34" charset="0"/>
                <a:cs typeface="Angsana New" pitchFamily="18" charset="-34"/>
              </a:rPr>
              <a:t>many businessmen </a:t>
            </a:r>
            <a:r>
              <a:rPr lang="en-US" sz="3200" dirty="0">
                <a:latin typeface="Franklin Gothic Medium" pitchFamily="34" charset="0"/>
                <a:cs typeface="Angsana New" pitchFamily="18" charset="-34"/>
              </a:rPr>
              <a:t>is to live a simple life without competition . </a:t>
            </a:r>
          </a:p>
        </p:txBody>
      </p:sp>
    </p:spTree>
    <p:extLst>
      <p:ext uri="{BB962C8B-B14F-4D97-AF65-F5344CB8AC3E}">
        <p14:creationId xmlns:p14="http://schemas.microsoft.com/office/powerpoint/2010/main" val="143618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มนมุมสี่เหลี่ยมผืนผ้าด้านทแยงมุม 1"/>
          <p:cNvSpPr/>
          <p:nvPr/>
        </p:nvSpPr>
        <p:spPr>
          <a:xfrm>
            <a:off x="763782" y="2132856"/>
            <a:ext cx="7416824" cy="2304256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A0A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Narisa's wish is to be smart in many areas of study . </a:t>
            </a:r>
            <a:br>
              <a:rPr lang="en-US" sz="3200" dirty="0"/>
            </a:br>
            <a:endParaRPr lang="en-US" sz="32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68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มนมุมสี่เหลี่ยมผืนผ้าด้านทแยงมุม 1"/>
          <p:cNvSpPr/>
          <p:nvPr/>
        </p:nvSpPr>
        <p:spPr>
          <a:xfrm>
            <a:off x="827584" y="1916832"/>
            <a:ext cx="7416824" cy="2736304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A0A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Siri's goal in becoming a teacher is to take care of young students . </a:t>
            </a:r>
            <a:endParaRPr lang="en-US" sz="32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0594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ม้วนกระดาษแนวตั้ง 2"/>
          <p:cNvSpPr/>
          <p:nvPr/>
        </p:nvSpPr>
        <p:spPr>
          <a:xfrm>
            <a:off x="191495" y="454821"/>
            <a:ext cx="8820472" cy="5733256"/>
          </a:xfrm>
          <a:prstGeom prst="vertic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4" name="มนมุมสี่เหลี่ยมผืนผ้าด้านทแยงมุม 3"/>
          <p:cNvSpPr/>
          <p:nvPr/>
        </p:nvSpPr>
        <p:spPr>
          <a:xfrm>
            <a:off x="1475656" y="1988840"/>
            <a:ext cx="5976664" cy="2918583"/>
          </a:xfrm>
          <a:prstGeom prst="round2DiagRect">
            <a:avLst>
              <a:gd name="adj1" fmla="val 16667"/>
              <a:gd name="adj2" fmla="val 4960"/>
            </a:avLst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ngsana New" pitchFamily="18" charset="-34"/>
                <a:cs typeface="Angsana New" pitchFamily="18" charset="-34"/>
              </a:rPr>
              <a:t>5</a:t>
            </a:r>
            <a:r>
              <a:rPr lang="en-US" sz="4800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th-TH" sz="4800" dirty="0" smtClean="0"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( </a:t>
            </a:r>
            <a:r>
              <a:rPr lang="en-US" sz="4800" dirty="0">
                <a:latin typeface="Angsana New" pitchFamily="18" charset="-34"/>
                <a:cs typeface="Angsana New" pitchFamily="18" charset="-34"/>
              </a:rPr>
              <a:t>to modify an adjective) </a:t>
            </a:r>
          </a:p>
        </p:txBody>
      </p:sp>
    </p:spTree>
    <p:extLst>
      <p:ext uri="{BB962C8B-B14F-4D97-AF65-F5344CB8AC3E}">
        <p14:creationId xmlns:p14="http://schemas.microsoft.com/office/powerpoint/2010/main" val="282830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มนมุมสี่เหลี่ยมผืนผ้าด้านทแยงมุม 2"/>
          <p:cNvSpPr/>
          <p:nvPr/>
        </p:nvSpPr>
        <p:spPr>
          <a:xfrm>
            <a:off x="539552" y="548680"/>
            <a:ext cx="7992888" cy="5688632"/>
          </a:xfrm>
          <a:prstGeom prst="round2DiagRect">
            <a:avLst>
              <a:gd name="adj1" fmla="val 16667"/>
              <a:gd name="adj2" fmla="val 4960"/>
            </a:avLst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" name="Picture 2" descr="http://www.stou.ac.th/schools/sla/b.a.english/D4LP/14212/Module8/images/cont01_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13" y="1331767"/>
            <a:ext cx="6983943" cy="41224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8881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ม้วนกระดาษแนวตั้ง 1"/>
          <p:cNvSpPr/>
          <p:nvPr/>
        </p:nvSpPr>
        <p:spPr>
          <a:xfrm>
            <a:off x="179512" y="548680"/>
            <a:ext cx="8820472" cy="5733256"/>
          </a:xfrm>
          <a:prstGeom prst="vertic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" name="มนมุมสี่เหลี่ยมผืนผ้าด้านทแยงมุม 2"/>
          <p:cNvSpPr/>
          <p:nvPr/>
        </p:nvSpPr>
        <p:spPr>
          <a:xfrm>
            <a:off x="1455262" y="1988840"/>
            <a:ext cx="6213082" cy="2918583"/>
          </a:xfrm>
          <a:prstGeom prst="round2DiagRect">
            <a:avLst>
              <a:gd name="adj1" fmla="val 16667"/>
              <a:gd name="adj2" fmla="val 496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6</a:t>
            </a:r>
            <a:endParaRPr lang="th-TH" sz="4800" dirty="0" smtClean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th-TH" sz="48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( </a:t>
            </a:r>
            <a:r>
              <a:rPr lang="en-US" sz="480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to modify a noun or a pronoun) </a:t>
            </a:r>
          </a:p>
        </p:txBody>
      </p:sp>
    </p:spTree>
    <p:extLst>
      <p:ext uri="{BB962C8B-B14F-4D97-AF65-F5344CB8AC3E}">
        <p14:creationId xmlns:p14="http://schemas.microsoft.com/office/powerpoint/2010/main" val="391455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ม้วนกระดาษแนวนอน 4"/>
          <p:cNvSpPr/>
          <p:nvPr/>
        </p:nvSpPr>
        <p:spPr>
          <a:xfrm>
            <a:off x="540799" y="322312"/>
            <a:ext cx="8136904" cy="6264696"/>
          </a:xfrm>
          <a:prstGeom prst="horizontalScroll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 dirty="0" smtClean="0"/>
          </a:p>
          <a:p>
            <a:pPr algn="ctr"/>
            <a:endParaRPr lang="th-TH" sz="3600" dirty="0"/>
          </a:p>
          <a:p>
            <a:pPr algn="ctr"/>
            <a:r>
              <a:rPr lang="th-TH" sz="4800" dirty="0" smtClean="0"/>
              <a:t>( </a:t>
            </a:r>
            <a:r>
              <a:rPr lang="en-US" sz="3600" dirty="0"/>
              <a:t>to+V base form) </a:t>
            </a:r>
            <a:endParaRPr lang="th-TH" sz="3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979712" y="1772816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Infinitive Phrase </a:t>
            </a:r>
            <a:endParaRPr lang="th-TH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5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มนมุมสี่เหลี่ยมผืนผ้าด้านทแยงมุม 1"/>
          <p:cNvSpPr/>
          <p:nvPr/>
        </p:nvSpPr>
        <p:spPr>
          <a:xfrm>
            <a:off x="539552" y="692696"/>
            <a:ext cx="8064896" cy="5616624"/>
          </a:xfrm>
          <a:prstGeom prst="round2DiagRect">
            <a:avLst>
              <a:gd name="adj1" fmla="val 16667"/>
              <a:gd name="adj2" fmla="val 496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3" name="Picture 3" descr="http://www.stou.ac.th/schools/sla/b.a.english/D4LP/14212/Module8/images/cont01_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8"/>
            <a:ext cx="7128792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11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2564904"/>
            <a:ext cx="52565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haroni" pitchFamily="2" charset="-79"/>
                <a:cs typeface="Aharoni" pitchFamily="2" charset="-79"/>
              </a:rPr>
              <a:t>Thank  you</a:t>
            </a:r>
            <a:endParaRPr lang="th-TH" sz="6600" dirty="0">
              <a:latin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3268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คำบรรยายภาพแบบสี่เหลี่ยม 1"/>
          <p:cNvSpPr/>
          <p:nvPr/>
        </p:nvSpPr>
        <p:spPr>
          <a:xfrm>
            <a:off x="1584412" y="1484784"/>
            <a:ext cx="6533581" cy="1080120"/>
          </a:xfrm>
          <a:prstGeom prst="wedgeRectCallout">
            <a:avLst>
              <a:gd name="adj1" fmla="val -65568"/>
              <a:gd name="adj2" fmla="val 9328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 live a simple life </a:t>
            </a:r>
            <a:endParaRPr lang="th-TH" dirty="0"/>
          </a:p>
        </p:txBody>
      </p:sp>
      <p:sp>
        <p:nvSpPr>
          <p:cNvPr id="3" name="คำบรรยายภาพแบบสี่เหลี่ยม 2"/>
          <p:cNvSpPr/>
          <p:nvPr/>
        </p:nvSpPr>
        <p:spPr>
          <a:xfrm>
            <a:off x="1646846" y="3284984"/>
            <a:ext cx="6471147" cy="1080120"/>
          </a:xfrm>
          <a:prstGeom prst="wedgeRectCallout">
            <a:avLst>
              <a:gd name="adj1" fmla="val -65784"/>
              <a:gd name="adj2" fmla="val 77892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 be smart in many areas of study </a:t>
            </a:r>
            <a:endParaRPr lang="th-TH" dirty="0"/>
          </a:p>
        </p:txBody>
      </p:sp>
      <p:sp>
        <p:nvSpPr>
          <p:cNvPr id="4" name="คำบรรยายภาพแบบสี่เหลี่ยม 3"/>
          <p:cNvSpPr/>
          <p:nvPr/>
        </p:nvSpPr>
        <p:spPr>
          <a:xfrm>
            <a:off x="1646847" y="5085184"/>
            <a:ext cx="6471146" cy="1080120"/>
          </a:xfrm>
          <a:prstGeom prst="wedgeRectCallout">
            <a:avLst>
              <a:gd name="adj1" fmla="val -62974"/>
              <a:gd name="adj2" fmla="val 868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 take care of young students </a:t>
            </a:r>
          </a:p>
        </p:txBody>
      </p:sp>
    </p:spTree>
    <p:extLst>
      <p:ext uri="{BB962C8B-B14F-4D97-AF65-F5344CB8AC3E}">
        <p14:creationId xmlns:p14="http://schemas.microsoft.com/office/powerpoint/2010/main" val="300310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4283968" y="764704"/>
            <a:ext cx="2632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 smtClean="0"/>
              <a:t> </a:t>
            </a:r>
            <a:endParaRPr lang="en-US" dirty="0"/>
          </a:p>
        </p:txBody>
      </p:sp>
      <p:sp>
        <p:nvSpPr>
          <p:cNvPr id="5" name="แผนผังลําดับงาน: การตัดสินใจ 4"/>
          <p:cNvSpPr/>
          <p:nvPr/>
        </p:nvSpPr>
        <p:spPr>
          <a:xfrm>
            <a:off x="3203848" y="2708920"/>
            <a:ext cx="3168352" cy="1656184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Infinitive </a:t>
            </a:r>
            <a:r>
              <a:rPr lang="en-US" sz="2400" b="1" dirty="0" smtClean="0"/>
              <a:t>phase</a:t>
            </a:r>
            <a:endParaRPr lang="th-TH" sz="2400" dirty="0"/>
          </a:p>
        </p:txBody>
      </p:sp>
      <p:sp>
        <p:nvSpPr>
          <p:cNvPr id="10" name="คำบรรยายภาพแบบสี่เหลี่ยมมุมมน 9"/>
          <p:cNvSpPr/>
          <p:nvPr/>
        </p:nvSpPr>
        <p:spPr>
          <a:xfrm>
            <a:off x="3815916" y="639852"/>
            <a:ext cx="2052228" cy="1296144"/>
          </a:xfrm>
          <a:prstGeom prst="wedgeRoundRectCallout">
            <a:avLst>
              <a:gd name="adj1" fmla="val -4617"/>
              <a:gd name="adj2" fmla="val 108463"/>
              <a:gd name="adj3" fmla="val 16667"/>
            </a:avLst>
          </a:prstGeom>
          <a:solidFill>
            <a:srgbClr val="D648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subject</a:t>
            </a:r>
            <a:endParaRPr lang="th-TH" dirty="0"/>
          </a:p>
        </p:txBody>
      </p:sp>
      <p:sp>
        <p:nvSpPr>
          <p:cNvPr id="11" name="คำบรรยายภาพแบบสี่เหลี่ยมมุมมน 10"/>
          <p:cNvSpPr/>
          <p:nvPr/>
        </p:nvSpPr>
        <p:spPr>
          <a:xfrm>
            <a:off x="6660232" y="1876991"/>
            <a:ext cx="1800200" cy="1296144"/>
          </a:xfrm>
          <a:prstGeom prst="wedgeRoundRectCallout">
            <a:avLst>
              <a:gd name="adj1" fmla="val -96255"/>
              <a:gd name="adj2" fmla="val 45397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object</a:t>
            </a:r>
            <a:endParaRPr lang="th-TH" dirty="0"/>
          </a:p>
        </p:txBody>
      </p:sp>
      <p:sp>
        <p:nvSpPr>
          <p:cNvPr id="12" name="คำบรรยายภาพแบบสี่เหลี่ยมมุมมน 11"/>
          <p:cNvSpPr/>
          <p:nvPr/>
        </p:nvSpPr>
        <p:spPr>
          <a:xfrm>
            <a:off x="467544" y="1810722"/>
            <a:ext cx="2592288" cy="1296144"/>
          </a:xfrm>
          <a:prstGeom prst="wedgeRoundRectCallout">
            <a:avLst>
              <a:gd name="adj1" fmla="val 83834"/>
              <a:gd name="adj2" fmla="val 44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 modify an adjective</a:t>
            </a:r>
            <a:endParaRPr lang="th-TH" dirty="0"/>
          </a:p>
        </p:txBody>
      </p:sp>
      <p:sp>
        <p:nvSpPr>
          <p:cNvPr id="13" name="คำบรรยายภาพแบบสี่เหลี่ยมมุมมน 12"/>
          <p:cNvSpPr/>
          <p:nvPr/>
        </p:nvSpPr>
        <p:spPr>
          <a:xfrm>
            <a:off x="1298928" y="5013176"/>
            <a:ext cx="2963514" cy="1296144"/>
          </a:xfrm>
          <a:prstGeom prst="wedgeRoundRectCallout">
            <a:avLst>
              <a:gd name="adj1" fmla="val 53819"/>
              <a:gd name="adj2" fmla="val -104249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modifier to show purpose</a:t>
            </a:r>
            <a:endParaRPr lang="th-TH" dirty="0"/>
          </a:p>
        </p:txBody>
      </p:sp>
      <p:sp>
        <p:nvSpPr>
          <p:cNvPr id="14" name="คำบรรยายภาพแบบสี่เหลี่ยมมุมมน 13"/>
          <p:cNvSpPr/>
          <p:nvPr/>
        </p:nvSpPr>
        <p:spPr>
          <a:xfrm>
            <a:off x="6156176" y="5013176"/>
            <a:ext cx="2460682" cy="1296144"/>
          </a:xfrm>
          <a:prstGeom prst="wedgeRoundRectCallout">
            <a:avLst>
              <a:gd name="adj1" fmla="val -70222"/>
              <a:gd name="adj2" fmla="val -118145"/>
              <a:gd name="adj3" fmla="val 16667"/>
            </a:avLst>
          </a:prstGeom>
          <a:solidFill>
            <a:srgbClr val="BCDE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complement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9652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ม้วนกระดาษแนวตั้ง 2"/>
          <p:cNvSpPr/>
          <p:nvPr/>
        </p:nvSpPr>
        <p:spPr>
          <a:xfrm>
            <a:off x="161763" y="617743"/>
            <a:ext cx="8820472" cy="573325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4" name="มนมุมสี่เหลี่ยมผืนผ้าด้านทแยงมุม 3"/>
          <p:cNvSpPr/>
          <p:nvPr/>
        </p:nvSpPr>
        <p:spPr>
          <a:xfrm>
            <a:off x="1331639" y="2420888"/>
            <a:ext cx="6480721" cy="2520280"/>
          </a:xfrm>
          <a:prstGeom prst="round2DiagRect">
            <a:avLst>
              <a:gd name="adj1" fmla="val 16667"/>
              <a:gd name="adj2" fmla="val 143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atin typeface="Angsana New" pitchFamily="18" charset="-34"/>
                <a:cs typeface="Angsana New" pitchFamily="18" charset="-34"/>
              </a:rPr>
              <a:t>1) 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( </a:t>
            </a:r>
            <a:r>
              <a:rPr lang="en-US" sz="4800" b="1" dirty="0">
                <a:latin typeface="Angsana New" pitchFamily="18" charset="-34"/>
                <a:cs typeface="Angsana New" pitchFamily="18" charset="-34"/>
              </a:rPr>
              <a:t>subject</a:t>
            </a:r>
            <a:r>
              <a:rPr lang="en-US" sz="4800" b="1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sz="48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1699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มนมุมสี่เหลี่ยมผืนผ้าด้านทแยงมุม 1"/>
          <p:cNvSpPr/>
          <p:nvPr/>
        </p:nvSpPr>
        <p:spPr>
          <a:xfrm>
            <a:off x="611560" y="1988840"/>
            <a:ext cx="7920880" cy="3024336"/>
          </a:xfrm>
          <a:prstGeom prst="round2DiagRect">
            <a:avLst>
              <a:gd name="adj1" fmla="val 16667"/>
              <a:gd name="adj2" fmla="val 3732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To be smart in many areas of study depends on self-discipline to be a life-long learner. 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336984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มนมุมสี่เหลี่ยมผืนผ้าด้านทแยงมุม 1"/>
          <p:cNvSpPr/>
          <p:nvPr/>
        </p:nvSpPr>
        <p:spPr>
          <a:xfrm>
            <a:off x="611560" y="1923225"/>
            <a:ext cx="7848872" cy="2952328"/>
          </a:xfrm>
          <a:prstGeom prst="round2DiagRect">
            <a:avLst>
              <a:gd name="adj1" fmla="val 16667"/>
              <a:gd name="adj2" fmla="val 495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To take care of young students is a big challenge for a new teacher. 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224174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ม้วนกระดาษแนวตั้ง 1"/>
          <p:cNvSpPr/>
          <p:nvPr/>
        </p:nvSpPr>
        <p:spPr>
          <a:xfrm>
            <a:off x="161763" y="617743"/>
            <a:ext cx="8820472" cy="5733256"/>
          </a:xfrm>
          <a:prstGeom prst="verticalScroll">
            <a:avLst/>
          </a:prstGeom>
          <a:solidFill>
            <a:srgbClr val="BCDE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" name="มนมุมสี่เหลี่ยมผืนผ้าด้านทแยงมุม 2"/>
          <p:cNvSpPr/>
          <p:nvPr/>
        </p:nvSpPr>
        <p:spPr>
          <a:xfrm>
            <a:off x="1547662" y="2420888"/>
            <a:ext cx="6048673" cy="2520280"/>
          </a:xfrm>
          <a:prstGeom prst="round2DiagRect">
            <a:avLst>
              <a:gd name="adj1" fmla="val 16667"/>
              <a:gd name="adj2" fmla="val 887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ngsana New" pitchFamily="18" charset="-34"/>
                <a:cs typeface="Angsana New" pitchFamily="18" charset="-34"/>
              </a:rPr>
              <a:t>2) </a:t>
            </a:r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( </a:t>
            </a:r>
            <a:r>
              <a:rPr lang="en-US" sz="4800" dirty="0">
                <a:latin typeface="Angsana New" pitchFamily="18" charset="-34"/>
                <a:cs typeface="Angsana New" pitchFamily="18" charset="-34"/>
              </a:rPr>
              <a:t>object</a:t>
            </a:r>
            <a:r>
              <a:rPr lang="en-US" sz="4800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sz="48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6527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มนมุมสี่เหลี่ยมผืนผ้าด้านทแยงมุม 1"/>
          <p:cNvSpPr/>
          <p:nvPr/>
        </p:nvSpPr>
        <p:spPr>
          <a:xfrm>
            <a:off x="539552" y="1935591"/>
            <a:ext cx="7983016" cy="2808312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We hope to live a simple life without competition. 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273623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ทางเดิน">
  <a:themeElements>
    <a:clrScheme name="ทางเดิน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ทางเดิน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ทางเดิน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470</TotalTime>
  <Words>232</Words>
  <Application>Microsoft Office PowerPoint</Application>
  <PresentationFormat>On-screen Show (4:3)</PresentationFormat>
  <Paragraphs>60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ทางเดิน</vt:lpstr>
      <vt:lpstr>Infinitive PhRase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Infinitive Phase</dc:title>
  <dc:creator>Admin</dc:creator>
  <cp:lastModifiedBy>xh-01</cp:lastModifiedBy>
  <cp:revision>35</cp:revision>
  <cp:lastPrinted>2013-09-05T09:35:57Z</cp:lastPrinted>
  <dcterms:created xsi:type="dcterms:W3CDTF">2013-09-04T06:25:36Z</dcterms:created>
  <dcterms:modified xsi:type="dcterms:W3CDTF">2014-05-06T07:29:04Z</dcterms:modified>
</cp:coreProperties>
</file>