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3" r:id="rId1"/>
  </p:sldMasterIdLst>
  <p:notesMasterIdLst>
    <p:notesMasterId r:id="rId17"/>
  </p:notesMasterIdLst>
  <p:sldIdLst>
    <p:sldId id="268" r:id="rId2"/>
    <p:sldId id="256" r:id="rId3"/>
    <p:sldId id="257" r:id="rId4"/>
    <p:sldId id="258" r:id="rId5"/>
    <p:sldId id="259" r:id="rId6"/>
    <p:sldId id="260" r:id="rId7"/>
    <p:sldId id="265" r:id="rId8"/>
    <p:sldId id="264" r:id="rId9"/>
    <p:sldId id="269" r:id="rId10"/>
    <p:sldId id="267" r:id="rId11"/>
    <p:sldId id="266" r:id="rId12"/>
    <p:sldId id="261" r:id="rId13"/>
    <p:sldId id="262" r:id="rId14"/>
    <p:sldId id="263"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autoAdjust="0"/>
  </p:normalViewPr>
  <p:slideViewPr>
    <p:cSldViewPr snapToGrid="0">
      <p:cViewPr varScale="1">
        <p:scale>
          <a:sx n="61" d="100"/>
          <a:sy n="61" d="100"/>
        </p:scale>
        <p:origin x="-102" y="-2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710C63-6A1B-4964-A4FD-3EC23832C13A}" type="datetimeFigureOut">
              <a:rPr lang="en-US" smtClean="0"/>
              <a:t>10/15/2013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D8DF9F-209F-4F49-86BA-074E5EE1A67A}" type="slidenum">
              <a:rPr lang="en-US" smtClean="0"/>
              <a:t>‹#›</a:t>
            </a:fld>
            <a:endParaRPr lang="en-US"/>
          </a:p>
        </p:txBody>
      </p:sp>
    </p:spTree>
    <p:extLst>
      <p:ext uri="{BB962C8B-B14F-4D97-AF65-F5344CB8AC3E}">
        <p14:creationId xmlns:p14="http://schemas.microsoft.com/office/powerpoint/2010/main" val="3674962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D8DF9F-209F-4F49-86BA-074E5EE1A67A}" type="slidenum">
              <a:rPr lang="en-US" smtClean="0"/>
              <a:t>5</a:t>
            </a:fld>
            <a:endParaRPr lang="en-US"/>
          </a:p>
        </p:txBody>
      </p:sp>
    </p:spTree>
    <p:extLst>
      <p:ext uri="{BB962C8B-B14F-4D97-AF65-F5344CB8AC3E}">
        <p14:creationId xmlns:p14="http://schemas.microsoft.com/office/powerpoint/2010/main" val="154555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924351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10/15/2013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4182155"/>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9953205"/>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09B482E8-6E0E-1B4F-B1FD-C69DB9E858D9}" type="datetimeFigureOut">
              <a:rPr lang="en-US" smtClean="0"/>
              <a:pPr/>
              <a:t>10/15/2013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1728752"/>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5255789"/>
      </p:ext>
    </p:extLst>
  </p:cSld>
  <p:clrMapOvr>
    <a:masterClrMapping/>
  </p:clrMapOvr>
  <p:transition spd="slow">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4321387"/>
      </p:ext>
    </p:extLst>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2747880"/>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矩形 6"/>
          <p:cNvSpPr/>
          <p:nvPr userDrawn="1"/>
        </p:nvSpPr>
        <p:spPr>
          <a:xfrm>
            <a:off x="0" y="0"/>
            <a:ext cx="12192000" cy="251991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41940617"/>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0444088"/>
      </p:ext>
    </p:extLst>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08436777"/>
      </p:ext>
    </p:extLst>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640144"/>
      </p:ext>
    </p:extLst>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5161718"/>
      </p:ext>
    </p:extLst>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2451443"/>
      </p:ext>
    </p:extLst>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10/15/2013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3215846"/>
      </p:ext>
    </p:extLst>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10/15/2013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0367278"/>
      </p:ext>
    </p:extLst>
  </p:cSld>
  <p:clrMap bg1="dk1" tx1="lt1" bg2="dk2" tx2="lt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 id="2147483955" r:id="rId12"/>
    <p:sldLayoutId id="2147483956" r:id="rId13"/>
    <p:sldLayoutId id="2147483957" r:id="rId14"/>
  </p:sldLayoutIdLst>
  <p:transition spd="slow">
    <p:fade/>
  </p:transition>
  <p:timing>
    <p:tnLst>
      <p:par>
        <p:cTn id="1" dur="indefinite" restart="never" nodeType="tmRoot"/>
      </p:par>
    </p:tnLst>
  </p:timing>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The study on Holden Caulfield being a non-conformist</a:t>
            </a:r>
            <a:endParaRPr lang="zh-CN" altLang="en-US" dirty="0"/>
          </a:p>
        </p:txBody>
      </p:sp>
      <p:sp>
        <p:nvSpPr>
          <p:cNvPr id="5" name="文本占位符 4"/>
          <p:cNvSpPr>
            <a:spLocks noGrp="1"/>
          </p:cNvSpPr>
          <p:nvPr>
            <p:ph type="body" idx="1"/>
          </p:nvPr>
        </p:nvSpPr>
        <p:spPr/>
        <p:txBody>
          <a:bodyPr/>
          <a:lstStyle/>
          <a:p>
            <a:r>
              <a:rPr lang="en-US" altLang="zh-CN" dirty="0" smtClean="0"/>
              <a:t>Alyssa Garith Lisa Vicky</a:t>
            </a:r>
            <a:endParaRPr lang="zh-CN" altLang="en-US" dirty="0"/>
          </a:p>
        </p:txBody>
      </p:sp>
      <p:sp>
        <p:nvSpPr>
          <p:cNvPr id="6" name="文本占位符 5"/>
          <p:cNvSpPr>
            <a:spLocks noGrp="1"/>
          </p:cNvSpPr>
          <p:nvPr>
            <p:ph type="body" sz="quarter" idx="16"/>
          </p:nvPr>
        </p:nvSpPr>
        <p:spPr/>
        <p:txBody>
          <a:bodyPr/>
          <a:lstStyle/>
          <a:p>
            <a:endParaRPr lang="zh-CN" altLang="en-US" dirty="0"/>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3188" y="1085850"/>
            <a:ext cx="3819918" cy="5590124"/>
          </a:xfrm>
          <a:prstGeom prst="rect">
            <a:avLst/>
          </a:prstGeom>
        </p:spPr>
      </p:pic>
    </p:spTree>
    <p:extLst>
      <p:ext uri="{BB962C8B-B14F-4D97-AF65-F5344CB8AC3E}">
        <p14:creationId xmlns:p14="http://schemas.microsoft.com/office/powerpoint/2010/main" val="154723777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dirty="0" smtClean="0"/>
              <a:t>Why Holden is different </a:t>
            </a:r>
            <a:r>
              <a:rPr lang="en-US" altLang="zh-CN" dirty="0"/>
              <a:t>or doesn’t fit in with other people in his </a:t>
            </a:r>
            <a:r>
              <a:rPr lang="en-US" altLang="zh-CN" dirty="0" smtClean="0"/>
              <a:t>age?</a:t>
            </a:r>
            <a:endParaRPr lang="zh-CN" altLang="en-US" dirty="0"/>
          </a:p>
        </p:txBody>
      </p:sp>
      <p:sp>
        <p:nvSpPr>
          <p:cNvPr id="7" name="文本占位符 6"/>
          <p:cNvSpPr>
            <a:spLocks noGrp="1"/>
          </p:cNvSpPr>
          <p:nvPr>
            <p:ph type="body" idx="1"/>
          </p:nvPr>
        </p:nvSpPr>
        <p:spPr/>
        <p:txBody>
          <a:bodyPr/>
          <a:lstStyle/>
          <a:p>
            <a:r>
              <a:rPr lang="en-US" altLang="zh-CN" dirty="0" smtClean="0"/>
              <a:t>Vicky Deng</a:t>
            </a:r>
            <a:endParaRPr lang="zh-CN" altLang="en-US" dirty="0"/>
          </a:p>
        </p:txBody>
      </p:sp>
    </p:spTree>
    <p:extLst>
      <p:ext uri="{BB962C8B-B14F-4D97-AF65-F5344CB8AC3E}">
        <p14:creationId xmlns:p14="http://schemas.microsoft.com/office/powerpoint/2010/main" val="1763981657"/>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99243" y="942040"/>
            <a:ext cx="10571998" cy="970450"/>
          </a:xfrm>
        </p:spPr>
        <p:txBody>
          <a:bodyPr/>
          <a:lstStyle/>
          <a:p>
            <a:r>
              <a:rPr lang="en-US" altLang="zh-CN" dirty="0" smtClean="0"/>
              <a:t>examples </a:t>
            </a:r>
            <a:r>
              <a:rPr lang="en-US" altLang="zh-CN" dirty="0"/>
              <a:t>where Holden tries to be different or doesn’t fit in with other people in his age</a:t>
            </a:r>
            <a:endParaRPr lang="zh-CN" altLang="en-US" dirty="0"/>
          </a:p>
        </p:txBody>
      </p:sp>
      <p:sp>
        <p:nvSpPr>
          <p:cNvPr id="3" name="内容占位符 2"/>
          <p:cNvSpPr>
            <a:spLocks noGrp="1"/>
          </p:cNvSpPr>
          <p:nvPr>
            <p:ph idx="1"/>
          </p:nvPr>
        </p:nvSpPr>
        <p:spPr>
          <a:xfrm>
            <a:off x="818712" y="2265319"/>
            <a:ext cx="10554574" cy="4318362"/>
          </a:xfrm>
        </p:spPr>
        <p:txBody>
          <a:bodyPr>
            <a:normAutofit fontScale="92500" lnSpcReduction="20000"/>
          </a:bodyPr>
          <a:lstStyle/>
          <a:p>
            <a:r>
              <a:rPr lang="en-US" altLang="zh-CN" dirty="0"/>
              <a:t>Chapter 24</a:t>
            </a:r>
            <a:endParaRPr lang="zh-CN" altLang="zh-CN" dirty="0"/>
          </a:p>
          <a:p>
            <a:r>
              <a:rPr lang="en-US" altLang="zh-CN" dirty="0"/>
              <a:t>Holden was chatting with Mr. </a:t>
            </a:r>
            <a:r>
              <a:rPr lang="en-US" altLang="zh-CN" dirty="0" err="1"/>
              <a:t>Antolini</a:t>
            </a:r>
            <a:r>
              <a:rPr lang="en-US" altLang="zh-CN" dirty="0"/>
              <a:t>. Talks about Oral Expression. He don’t lie students to stick too much to the point.  “I like it when somebody digresses. It’s more interesting and all.”</a:t>
            </a:r>
            <a:endParaRPr lang="zh-CN" altLang="zh-CN" dirty="0"/>
          </a:p>
          <a:p>
            <a:r>
              <a:rPr lang="en-US" altLang="zh-CN" dirty="0"/>
              <a:t> </a:t>
            </a:r>
            <a:endParaRPr lang="zh-CN" altLang="zh-CN" dirty="0"/>
          </a:p>
          <a:p>
            <a:r>
              <a:rPr lang="en-US" altLang="zh-CN" dirty="0"/>
              <a:t>Chapter1</a:t>
            </a:r>
            <a:endParaRPr lang="zh-CN" altLang="zh-CN" dirty="0"/>
          </a:p>
          <a:p>
            <a:r>
              <a:rPr lang="en-US" altLang="zh-CN" dirty="0"/>
              <a:t>“if there is one thing I hate, it’s the movie.”</a:t>
            </a:r>
            <a:endParaRPr lang="zh-CN" altLang="zh-CN" dirty="0"/>
          </a:p>
          <a:p>
            <a:r>
              <a:rPr lang="en-US" altLang="zh-CN" dirty="0"/>
              <a:t> </a:t>
            </a:r>
            <a:endParaRPr lang="zh-CN" altLang="zh-CN" dirty="0"/>
          </a:p>
          <a:p>
            <a:r>
              <a:rPr lang="en-US" altLang="zh-CN" dirty="0"/>
              <a:t>Chapter 17</a:t>
            </a:r>
            <a:endParaRPr lang="zh-CN" altLang="zh-CN" dirty="0"/>
          </a:p>
          <a:p>
            <a:r>
              <a:rPr lang="en-US" altLang="zh-CN" dirty="0"/>
              <a:t>“you never saw so many phonies in all your life, everybody smoking their ears off and talking about the play so that everybody could hear and know how sharp they were.”</a:t>
            </a:r>
            <a:endParaRPr lang="zh-CN" altLang="zh-CN" dirty="0"/>
          </a:p>
          <a:p>
            <a:r>
              <a:rPr lang="en-US" altLang="zh-CN" dirty="0"/>
              <a:t> </a:t>
            </a:r>
            <a:endParaRPr lang="zh-CN" altLang="zh-CN" dirty="0"/>
          </a:p>
          <a:p>
            <a:r>
              <a:rPr lang="en-US" altLang="zh-CN" dirty="0"/>
              <a:t>Chapter 13</a:t>
            </a:r>
            <a:endParaRPr lang="zh-CN" altLang="zh-CN" dirty="0"/>
          </a:p>
          <a:p>
            <a:r>
              <a:rPr lang="en-US" altLang="zh-CN" dirty="0"/>
              <a:t>Here is the </a:t>
            </a:r>
            <a:r>
              <a:rPr lang="en-US" altLang="zh-CN" dirty="0" err="1"/>
              <a:t>prosititude</a:t>
            </a:r>
            <a:r>
              <a:rPr lang="en-US" altLang="zh-CN" dirty="0" smtClean="0"/>
              <a:t>.</a:t>
            </a:r>
            <a:endParaRPr lang="zh-CN" altLang="zh-CN" dirty="0"/>
          </a:p>
        </p:txBody>
      </p:sp>
    </p:spTree>
    <p:extLst>
      <p:ext uri="{BB962C8B-B14F-4D97-AF65-F5344CB8AC3E}">
        <p14:creationId xmlns:p14="http://schemas.microsoft.com/office/powerpoint/2010/main" val="2726072868"/>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
            </a:r>
            <a:br>
              <a:rPr lang="en-US" altLang="zh-CN" dirty="0"/>
            </a:br>
            <a:r>
              <a:rPr lang="en-US" altLang="zh-CN" sz="2400" dirty="0"/>
              <a:t>A symbol of non-conformism?</a:t>
            </a:r>
            <a:br>
              <a:rPr lang="en-US" altLang="zh-CN" sz="2400" dirty="0"/>
            </a:br>
            <a:r>
              <a:rPr lang="en-US" altLang="zh-CN" dirty="0"/>
              <a:t>The </a:t>
            </a:r>
            <a:r>
              <a:rPr lang="en-US" altLang="zh-CN" dirty="0" smtClean="0"/>
              <a:t>Red-Hunting Cap</a:t>
            </a:r>
            <a:endParaRPr lang="zh-CN" altLang="en-US" dirty="0"/>
          </a:p>
        </p:txBody>
      </p:sp>
      <p:sp>
        <p:nvSpPr>
          <p:cNvPr id="3" name="副标题 2"/>
          <p:cNvSpPr>
            <a:spLocks noGrp="1"/>
          </p:cNvSpPr>
          <p:nvPr>
            <p:ph type="body" idx="1"/>
          </p:nvPr>
        </p:nvSpPr>
        <p:spPr/>
        <p:txBody>
          <a:bodyPr>
            <a:normAutofit lnSpcReduction="10000"/>
          </a:bodyPr>
          <a:lstStyle/>
          <a:p>
            <a:r>
              <a:rPr lang="en-US" altLang="zh-CN" sz="2400" dirty="0" smtClean="0"/>
              <a:t>Garith Yang</a:t>
            </a:r>
            <a:endParaRPr lang="zh-CN" altLang="en-US" sz="2400" dirty="0"/>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005" y="476672"/>
            <a:ext cx="4064000" cy="2540000"/>
          </a:xfrm>
          <a:prstGeom prst="rect">
            <a:avLst/>
          </a:prstGeom>
        </p:spPr>
      </p:pic>
    </p:spTree>
    <p:extLst>
      <p:ext uri="{BB962C8B-B14F-4D97-AF65-F5344CB8AC3E}">
        <p14:creationId xmlns:p14="http://schemas.microsoft.com/office/powerpoint/2010/main" val="3504135319"/>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Where appear?</a:t>
            </a:r>
            <a:endParaRPr lang="zh-CN" altLang="en-US" dirty="0"/>
          </a:p>
        </p:txBody>
      </p:sp>
      <p:sp>
        <p:nvSpPr>
          <p:cNvPr id="3" name="内容占位符 2"/>
          <p:cNvSpPr>
            <a:spLocks noGrp="1"/>
          </p:cNvSpPr>
          <p:nvPr>
            <p:ph idx="1"/>
          </p:nvPr>
        </p:nvSpPr>
        <p:spPr>
          <a:xfrm>
            <a:off x="609600" y="2302136"/>
            <a:ext cx="11151029" cy="4295216"/>
          </a:xfrm>
        </p:spPr>
        <p:txBody>
          <a:bodyPr>
            <a:noAutofit/>
          </a:bodyPr>
          <a:lstStyle/>
          <a:p>
            <a:r>
              <a:rPr lang="en-US" altLang="zh-CN" dirty="0" smtClean="0"/>
              <a:t>The red-hunting cap appears all over the book. These places shows what the cap means to Holden and how Holden get along with other people.</a:t>
            </a:r>
          </a:p>
          <a:p>
            <a:r>
              <a:rPr lang="en-US" altLang="zh-CN" dirty="0" smtClean="0"/>
              <a:t>ⅰ. In Chapter 3 and 4, Holden shows his cap to Ackley and </a:t>
            </a:r>
            <a:r>
              <a:rPr lang="en-US" altLang="zh-CN" dirty="0" err="1" smtClean="0"/>
              <a:t>Strandlater</a:t>
            </a:r>
            <a:r>
              <a:rPr lang="en-US" altLang="zh-CN" dirty="0" smtClean="0"/>
              <a:t> and asked them how they think about it. (That shows Holden do care about others’ thought about him)</a:t>
            </a:r>
          </a:p>
          <a:p>
            <a:r>
              <a:rPr lang="en-US" altLang="zh-CN" dirty="0" smtClean="0"/>
              <a:t>ⅱ. When Holden is reading or writing, he likes to put on his hat. (The hat gave him sense of </a:t>
            </a:r>
            <a:r>
              <a:rPr lang="en-US" altLang="zh-CN" dirty="0" smtClean="0">
                <a:solidFill>
                  <a:srgbClr val="FFC000"/>
                </a:solidFill>
              </a:rPr>
              <a:t>security</a:t>
            </a:r>
            <a:r>
              <a:rPr lang="en-US" altLang="zh-CN" dirty="0" smtClean="0"/>
              <a:t> and calm, makes him able to focus on his work.)</a:t>
            </a:r>
          </a:p>
          <a:p>
            <a:r>
              <a:rPr lang="en-US" altLang="zh-CN" dirty="0" smtClean="0"/>
              <a:t>ⅲ. Sometimes Holden takes off his hat when there’re many people around him. (He’s still care about if others think he’s a </a:t>
            </a:r>
            <a:r>
              <a:rPr lang="en-US" altLang="zh-CN" dirty="0" smtClean="0">
                <a:solidFill>
                  <a:srgbClr val="FFC000"/>
                </a:solidFill>
              </a:rPr>
              <a:t>screwball</a:t>
            </a:r>
            <a:r>
              <a:rPr lang="en-US" altLang="zh-CN" dirty="0" smtClean="0"/>
              <a:t>.)</a:t>
            </a:r>
          </a:p>
          <a:p>
            <a:r>
              <a:rPr lang="en-US" altLang="zh-CN" dirty="0"/>
              <a:t>ⅳ</a:t>
            </a:r>
            <a:r>
              <a:rPr lang="en-US" altLang="zh-CN" dirty="0" smtClean="0"/>
              <a:t>. But when it’s very cold, Holden put on the hat anyway no matter it there any people around. (It shows Holden cares more about </a:t>
            </a:r>
            <a:r>
              <a:rPr lang="en-US" altLang="zh-CN" dirty="0" smtClean="0">
                <a:solidFill>
                  <a:srgbClr val="FFC000"/>
                </a:solidFill>
              </a:rPr>
              <a:t>practicability</a:t>
            </a:r>
            <a:r>
              <a:rPr lang="en-US" altLang="zh-CN" dirty="0" smtClean="0"/>
              <a:t>.)</a:t>
            </a:r>
          </a:p>
          <a:p>
            <a:r>
              <a:rPr lang="en-US" altLang="zh-CN" dirty="0"/>
              <a:t>ⅴ</a:t>
            </a:r>
            <a:r>
              <a:rPr lang="en-US" altLang="zh-CN" dirty="0" smtClean="0"/>
              <a:t>. Holden gives the hat to Phoebe after he decides to leave and Phoebe returned it to Holden when he gives up his escaping.</a:t>
            </a:r>
          </a:p>
        </p:txBody>
      </p:sp>
    </p:spTree>
    <p:extLst>
      <p:ext uri="{BB962C8B-B14F-4D97-AF65-F5344CB8AC3E}">
        <p14:creationId xmlns:p14="http://schemas.microsoft.com/office/powerpoint/2010/main" val="435743474"/>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t>Why put on?</a:t>
            </a:r>
            <a:endParaRPr lang="zh-CN" altLang="en-US" dirty="0"/>
          </a:p>
        </p:txBody>
      </p:sp>
      <p:sp>
        <p:nvSpPr>
          <p:cNvPr id="3" name="内容占位符 2"/>
          <p:cNvSpPr>
            <a:spLocks noGrp="1"/>
          </p:cNvSpPr>
          <p:nvPr>
            <p:ph idx="1"/>
          </p:nvPr>
        </p:nvSpPr>
        <p:spPr>
          <a:xfrm>
            <a:off x="609600" y="2388198"/>
            <a:ext cx="10959008" cy="4209153"/>
          </a:xfrm>
        </p:spPr>
        <p:txBody>
          <a:bodyPr>
            <a:noAutofit/>
          </a:bodyPr>
          <a:lstStyle/>
          <a:p>
            <a:r>
              <a:rPr lang="en-US" altLang="zh-CN" sz="2000" dirty="0" smtClean="0"/>
              <a:t>Holden bought the cap for one dollar in New York on the Saturday morning when he lost the fencing equipment. Although the hat is not good-looking, Holden “really got a bang out of that hat.” That shows he’s enjoying this                 stuff.</a:t>
            </a:r>
          </a:p>
          <a:p>
            <a:r>
              <a:rPr lang="en-US" altLang="zh-CN" sz="2000" dirty="0" smtClean="0"/>
              <a:t>The </a:t>
            </a:r>
            <a:r>
              <a:rPr lang="en-US" altLang="zh-CN" sz="2000" dirty="0"/>
              <a:t>hat is not beautiful but </a:t>
            </a:r>
            <a:r>
              <a:rPr lang="en-US" altLang="zh-CN" sz="2000" dirty="0" smtClean="0"/>
              <a:t>it’s practical. </a:t>
            </a:r>
            <a:r>
              <a:rPr lang="en-US" altLang="zh-CN" sz="2000" dirty="0"/>
              <a:t>That intimate Holden’s </a:t>
            </a:r>
            <a:r>
              <a:rPr lang="en-US" altLang="zh-CN" sz="2000" dirty="0" smtClean="0"/>
              <a:t>quality:            . This quality is also the reason Holden hate the “phonies” so much.</a:t>
            </a:r>
            <a:endParaRPr lang="en-US" altLang="zh-CN" sz="2000" dirty="0"/>
          </a:p>
          <a:p>
            <a:r>
              <a:rPr lang="en-US" altLang="zh-CN" sz="2000" dirty="0" smtClean="0"/>
              <a:t>Holden always turned the peak around the back. That also shows he doesn’t like to do things in common ways.</a:t>
            </a:r>
          </a:p>
          <a:p>
            <a:r>
              <a:rPr lang="en-US" altLang="zh-CN" sz="2000" dirty="0" smtClean="0"/>
              <a:t>It is a hunting hat, and Holden also made joke about it to Ackley. Maybe “hunting” means something to him. He think himself a hunter with acuter sense than other people.</a:t>
            </a:r>
          </a:p>
        </p:txBody>
      </p:sp>
      <p:sp>
        <p:nvSpPr>
          <p:cNvPr id="4" name="TextBox 3"/>
          <p:cNvSpPr txBox="1"/>
          <p:nvPr/>
        </p:nvSpPr>
        <p:spPr>
          <a:xfrm>
            <a:off x="7578741" y="3327781"/>
            <a:ext cx="2112235" cy="400110"/>
          </a:xfrm>
          <a:prstGeom prst="rect">
            <a:avLst/>
          </a:prstGeom>
          <a:noFill/>
        </p:spPr>
        <p:txBody>
          <a:bodyPr wrap="square" rtlCol="0">
            <a:spAutoFit/>
          </a:bodyPr>
          <a:lstStyle/>
          <a:p>
            <a:r>
              <a:rPr lang="en-US" altLang="zh-CN" sz="2000" dirty="0" smtClean="0">
                <a:solidFill>
                  <a:schemeClr val="accent1"/>
                </a:solidFill>
              </a:rPr>
              <a:t>unusual</a:t>
            </a:r>
            <a:endParaRPr lang="zh-CN" altLang="en-US" sz="2000" dirty="0">
              <a:solidFill>
                <a:schemeClr val="accent1"/>
              </a:solidFill>
            </a:endParaRPr>
          </a:p>
        </p:txBody>
      </p:sp>
      <p:sp>
        <p:nvSpPr>
          <p:cNvPr id="5" name="TextBox 4"/>
          <p:cNvSpPr txBox="1"/>
          <p:nvPr/>
        </p:nvSpPr>
        <p:spPr>
          <a:xfrm>
            <a:off x="9704407" y="3774734"/>
            <a:ext cx="1920213" cy="400110"/>
          </a:xfrm>
          <a:prstGeom prst="rect">
            <a:avLst/>
          </a:prstGeom>
          <a:noFill/>
        </p:spPr>
        <p:txBody>
          <a:bodyPr wrap="square" rtlCol="0">
            <a:spAutoFit/>
          </a:bodyPr>
          <a:lstStyle/>
          <a:p>
            <a:r>
              <a:rPr lang="en-US" altLang="zh-CN" sz="2000" dirty="0" smtClean="0">
                <a:solidFill>
                  <a:schemeClr val="accent1"/>
                </a:solidFill>
              </a:rPr>
              <a:t>reality</a:t>
            </a:r>
            <a:endParaRPr lang="zh-CN" altLang="en-US" sz="2000" dirty="0">
              <a:solidFill>
                <a:schemeClr val="accent1"/>
              </a:solidFill>
            </a:endParaRPr>
          </a:p>
        </p:txBody>
      </p:sp>
    </p:spTree>
    <p:extLst>
      <p:ext uri="{BB962C8B-B14F-4D97-AF65-F5344CB8AC3E}">
        <p14:creationId xmlns:p14="http://schemas.microsoft.com/office/powerpoint/2010/main" val="366429529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4"/>
                                        </p:tgtEl>
                                        <p:attrNameLst>
                                          <p:attrName>style.fontWeight</p:attrName>
                                        </p:attrNameLst>
                                      </p:cBhvr>
                                      <p:to>
                                        <p:strVal val="bold"/>
                                      </p:to>
                                    </p:set>
                                  </p:childTnLst>
                                </p:cTn>
                              </p:par>
                              <p:par>
                                <p:cTn id="7" presetID="15" presetClass="emph" presetSubtype="0" grpId="0" nodeType="withEffect">
                                  <p:stCondLst>
                                    <p:cond delay="0"/>
                                  </p:stCondLst>
                                  <p:iterate type="lt">
                                    <p:tmAbs val="25"/>
                                  </p:iterate>
                                  <p:childTnLst>
                                    <p:set>
                                      <p:cBhvr override="childStyle">
                                        <p:cTn id="8" dur="indefinite"/>
                                        <p:tgtEl>
                                          <p:spTgt spid="5"/>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Holden Caulfield, a non-conformist?</a:t>
            </a:r>
            <a:endParaRPr lang="zh-CN" altLang="en-US" dirty="0"/>
          </a:p>
        </p:txBody>
      </p:sp>
      <p:sp>
        <p:nvSpPr>
          <p:cNvPr id="3" name="内容占位符 2"/>
          <p:cNvSpPr>
            <a:spLocks noGrp="1"/>
          </p:cNvSpPr>
          <p:nvPr>
            <p:ph idx="1"/>
          </p:nvPr>
        </p:nvSpPr>
        <p:spPr/>
        <p:txBody>
          <a:bodyPr/>
          <a:lstStyle/>
          <a:p>
            <a:r>
              <a:rPr lang="en-US" altLang="zh-CN" dirty="0" smtClean="0"/>
              <a:t>In </a:t>
            </a:r>
            <a:r>
              <a:rPr lang="en-US" altLang="zh-CN" i="1" dirty="0" smtClean="0"/>
              <a:t>Catcher in the Rye</a:t>
            </a:r>
            <a:r>
              <a:rPr lang="en-US" altLang="zh-CN" dirty="0" smtClean="0"/>
              <a:t>, we found many evidence that Holden Caulfield is a non-conformist. He’s dressing(the red hunting cap), his attitude(think other people are jerks and phonies) and his behaviors all shows that he doesn’t adopt normal things. The things Holden believes and he does, is very different from others.(So sometimes he is thought a weirdo by others and that cause conflicts.)</a:t>
            </a:r>
          </a:p>
          <a:p>
            <a:r>
              <a:rPr lang="en-US" altLang="zh-CN" dirty="0" smtClean="0"/>
              <a:t>But in the other hand, Holden still care about other people’s opinion to him, especially Phoebe.(That’s because people have different aspects, we can’t ignore it.)</a:t>
            </a:r>
            <a:endParaRPr lang="zh-CN" altLang="en-US" dirty="0"/>
          </a:p>
        </p:txBody>
      </p:sp>
    </p:spTree>
    <p:extLst>
      <p:ext uri="{BB962C8B-B14F-4D97-AF65-F5344CB8AC3E}">
        <p14:creationId xmlns:p14="http://schemas.microsoft.com/office/powerpoint/2010/main" val="2536798280"/>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Non-Conformity</a:t>
            </a:r>
            <a:endParaRPr lang="en-US" dirty="0"/>
          </a:p>
        </p:txBody>
      </p:sp>
      <p:sp>
        <p:nvSpPr>
          <p:cNvPr id="3" name="Subtitle 2"/>
          <p:cNvSpPr>
            <a:spLocks noGrp="1"/>
          </p:cNvSpPr>
          <p:nvPr>
            <p:ph type="body" idx="1"/>
          </p:nvPr>
        </p:nvSpPr>
        <p:spPr/>
        <p:txBody>
          <a:bodyPr/>
          <a:lstStyle/>
          <a:p>
            <a:r>
              <a:rPr lang="en-US" dirty="0" smtClean="0"/>
              <a:t>Alyssa Walker</a:t>
            </a:r>
            <a:endParaRPr lang="en-US" dirty="0"/>
          </a:p>
        </p:txBody>
      </p:sp>
    </p:spTree>
    <p:extLst>
      <p:ext uri="{BB962C8B-B14F-4D97-AF65-F5344CB8AC3E}">
        <p14:creationId xmlns:p14="http://schemas.microsoft.com/office/powerpoint/2010/main" val="3424884251"/>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Non-Conformist </a:t>
            </a:r>
            <a:endParaRPr lang="en-US" dirty="0"/>
          </a:p>
        </p:txBody>
      </p:sp>
      <p:sp>
        <p:nvSpPr>
          <p:cNvPr id="3" name="Content Placeholder 2"/>
          <p:cNvSpPr>
            <a:spLocks noGrp="1"/>
          </p:cNvSpPr>
          <p:nvPr>
            <p:ph idx="1"/>
          </p:nvPr>
        </p:nvSpPr>
        <p:spPr/>
        <p:txBody>
          <a:bodyPr/>
          <a:lstStyle/>
          <a:p>
            <a:r>
              <a:rPr lang="en-US" dirty="0" smtClean="0"/>
              <a:t>Non-Conformist: A non-conformist </a:t>
            </a:r>
            <a:r>
              <a:rPr lang="en-US" altLang="zh-CN" dirty="0" smtClean="0"/>
              <a:t>is </a:t>
            </a:r>
            <a:r>
              <a:rPr lang="en-US" dirty="0" smtClean="0"/>
              <a:t>a person who doesn’t accept or adopt the usual attitude, behavior, dress, speech, slang, etc. of other people similar to them.</a:t>
            </a:r>
          </a:p>
          <a:p>
            <a:r>
              <a:rPr lang="en-US" dirty="0" smtClean="0"/>
              <a:t>A Non-Conformist is going to be somebody that dresses very differently, doesn’t use the same words/slang, and doesn’t seem to fit in.</a:t>
            </a:r>
            <a:endParaRPr lang="en-US" dirty="0"/>
          </a:p>
        </p:txBody>
      </p:sp>
    </p:spTree>
    <p:extLst>
      <p:ext uri="{BB962C8B-B14F-4D97-AF65-F5344CB8AC3E}">
        <p14:creationId xmlns:p14="http://schemas.microsoft.com/office/powerpoint/2010/main" val="2129786368"/>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Kind of Person is a Non-Conformist</a:t>
            </a:r>
            <a:endParaRPr lang="en-US" dirty="0"/>
          </a:p>
        </p:txBody>
      </p:sp>
      <p:sp>
        <p:nvSpPr>
          <p:cNvPr id="3" name="Content Placeholder 2"/>
          <p:cNvSpPr>
            <a:spLocks noGrp="1"/>
          </p:cNvSpPr>
          <p:nvPr>
            <p:ph idx="1"/>
          </p:nvPr>
        </p:nvSpPr>
        <p:spPr/>
        <p:txBody>
          <a:bodyPr/>
          <a:lstStyle/>
          <a:p>
            <a:r>
              <a:rPr lang="en-US" dirty="0" smtClean="0"/>
              <a:t>A non-conformist is going to be somebody who doesn’t think like most of the people around them. An example of a non-conformist, that we are all familiar with, is Karl Marx. While most people believed in capitalism he was writing about communism. </a:t>
            </a:r>
          </a:p>
          <a:p>
            <a:r>
              <a:rPr lang="en-US" dirty="0" smtClean="0"/>
              <a:t>Karl Marx didn’t believe in the thoughts and behavior of the people around him. </a:t>
            </a:r>
          </a:p>
          <a:p>
            <a:r>
              <a:rPr lang="en-US" dirty="0" smtClean="0"/>
              <a:t>He was exiled from his country and fled to London because of his thoughts. </a:t>
            </a:r>
            <a:endParaRPr lang="en-US" dirty="0"/>
          </a:p>
        </p:txBody>
      </p:sp>
    </p:spTree>
    <p:extLst>
      <p:ext uri="{BB962C8B-B14F-4D97-AF65-F5344CB8AC3E}">
        <p14:creationId xmlns:p14="http://schemas.microsoft.com/office/powerpoint/2010/main" val="22696959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p:txBody>
          <a:bodyPr/>
          <a:lstStyle/>
          <a:p>
            <a:r>
              <a:rPr lang="en-US" dirty="0" smtClean="0"/>
              <a:t>Galileo</a:t>
            </a:r>
          </a:p>
          <a:p>
            <a:r>
              <a:rPr lang="en-US" dirty="0"/>
              <a:t>Thomas </a:t>
            </a:r>
            <a:r>
              <a:rPr lang="en-US" dirty="0" smtClean="0"/>
              <a:t>Jefferson</a:t>
            </a:r>
          </a:p>
          <a:p>
            <a:r>
              <a:rPr lang="en-US" dirty="0"/>
              <a:t>Martin Luther </a:t>
            </a:r>
            <a:r>
              <a:rPr lang="en-US" dirty="0" smtClean="0"/>
              <a:t>King</a:t>
            </a:r>
          </a:p>
          <a:p>
            <a:r>
              <a:rPr lang="en-US" dirty="0" smtClean="0"/>
              <a:t>And many more… </a:t>
            </a:r>
          </a:p>
          <a:p>
            <a:endParaRPr lang="en-US" b="1" dirty="0"/>
          </a:p>
        </p:txBody>
      </p:sp>
    </p:spTree>
    <p:extLst>
      <p:ext uri="{BB962C8B-B14F-4D97-AF65-F5344CB8AC3E}">
        <p14:creationId xmlns:p14="http://schemas.microsoft.com/office/powerpoint/2010/main" val="2060079864"/>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lstStyle/>
          <a:p>
            <a:r>
              <a:rPr lang="en-US" dirty="0"/>
              <a:t>Here's to the crazy ones. The misfits. The rebels. The troublemakers. The round pegs in the square holes. The ones who see things differently. They're not fond of rules. And they have no respect for the status quo. You can quote them, disagree with them, glorify or vilify them. About the only thing you can't do is ignore them. Because they change things. They push the human race forward. And while some may see them as the crazy ones, we see genius. Because the people who are crazy enough to think they can change the world, are the ones who do.</a:t>
            </a:r>
          </a:p>
          <a:p>
            <a:pPr marL="0" indent="0">
              <a:buNone/>
            </a:pPr>
            <a:endParaRPr lang="en-US" dirty="0"/>
          </a:p>
          <a:p>
            <a:r>
              <a:rPr lang="en-US" dirty="0"/>
              <a:t>- Apple, "Think Different" campaign</a:t>
            </a:r>
          </a:p>
        </p:txBody>
      </p:sp>
    </p:spTree>
    <p:extLst>
      <p:ext uri="{BB962C8B-B14F-4D97-AF65-F5344CB8AC3E}">
        <p14:creationId xmlns:p14="http://schemas.microsoft.com/office/powerpoint/2010/main" val="2893920947"/>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en-US" altLang="zh-CN" dirty="0" smtClean="0"/>
              <a:t>How does Holden </a:t>
            </a:r>
            <a:r>
              <a:rPr lang="en-US" altLang="zh-CN" dirty="0"/>
              <a:t>get along with his classmate?</a:t>
            </a:r>
            <a:endParaRPr lang="zh-CN" altLang="en-US" dirty="0"/>
          </a:p>
        </p:txBody>
      </p:sp>
      <p:sp>
        <p:nvSpPr>
          <p:cNvPr id="5" name="副标题 4"/>
          <p:cNvSpPr>
            <a:spLocks noGrp="1"/>
          </p:cNvSpPr>
          <p:nvPr>
            <p:ph type="body" idx="1"/>
          </p:nvPr>
        </p:nvSpPr>
        <p:spPr/>
        <p:txBody>
          <a:bodyPr/>
          <a:lstStyle/>
          <a:p>
            <a:r>
              <a:rPr lang="en-US" altLang="zh-CN" dirty="0" smtClean="0"/>
              <a:t>Lisa Tao</a:t>
            </a:r>
            <a:endParaRPr lang="zh-CN" altLang="en-US" dirty="0"/>
          </a:p>
        </p:txBody>
      </p:sp>
    </p:spTree>
    <p:extLst>
      <p:ext uri="{BB962C8B-B14F-4D97-AF65-F5344CB8AC3E}">
        <p14:creationId xmlns:p14="http://schemas.microsoft.com/office/powerpoint/2010/main" val="1158603367"/>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10000" y="554768"/>
            <a:ext cx="10571998" cy="970450"/>
          </a:xfrm>
        </p:spPr>
        <p:txBody>
          <a:bodyPr/>
          <a:lstStyle/>
          <a:p>
            <a:r>
              <a:rPr lang="en-US" altLang="zh-CN" dirty="0" smtClean="0"/>
              <a:t>examples </a:t>
            </a:r>
            <a:r>
              <a:rPr lang="en-US" altLang="zh-CN" dirty="0"/>
              <a:t>where Holden interacts with or talks about his fellow students</a:t>
            </a:r>
            <a:endParaRPr lang="zh-CN" altLang="en-US" dirty="0"/>
          </a:p>
        </p:txBody>
      </p:sp>
      <p:sp>
        <p:nvSpPr>
          <p:cNvPr id="3" name="内容占位符 2"/>
          <p:cNvSpPr>
            <a:spLocks noGrp="1"/>
          </p:cNvSpPr>
          <p:nvPr>
            <p:ph idx="1"/>
          </p:nvPr>
        </p:nvSpPr>
        <p:spPr/>
        <p:txBody>
          <a:bodyPr/>
          <a:lstStyle/>
          <a:p>
            <a:pPr lvl="0"/>
            <a:r>
              <a:rPr lang="en-US" altLang="zh-CN" dirty="0"/>
              <a:t>Chapter 3</a:t>
            </a:r>
            <a:endParaRPr lang="zh-CN" altLang="zh-CN" dirty="0"/>
          </a:p>
          <a:p>
            <a:pPr lvl="0"/>
            <a:r>
              <a:rPr lang="en-US" altLang="zh-CN" dirty="0"/>
              <a:t>Talks about his roommate </a:t>
            </a:r>
            <a:r>
              <a:rPr lang="en-US" altLang="zh-CN" dirty="0" err="1"/>
              <a:t>Stradlater</a:t>
            </a:r>
            <a:r>
              <a:rPr lang="en-US" altLang="zh-CN" dirty="0"/>
              <a:t> and the guy who lived next door names Ackley.</a:t>
            </a:r>
            <a:endParaRPr lang="zh-CN" altLang="zh-CN" dirty="0"/>
          </a:p>
          <a:p>
            <a:pPr lvl="0"/>
            <a:r>
              <a:rPr lang="en-US" altLang="zh-CN" dirty="0"/>
              <a:t>Chapter 17</a:t>
            </a:r>
            <a:endParaRPr lang="zh-CN" altLang="zh-CN" dirty="0"/>
          </a:p>
          <a:p>
            <a:pPr lvl="0"/>
            <a:r>
              <a:rPr lang="en-US" altLang="zh-CN" dirty="0"/>
              <a:t>With Harris Macklin. Who can whistle very well, he has very raspy voice and he never stopped talking, and he never said anything you want to hear.</a:t>
            </a:r>
            <a:endParaRPr lang="zh-CN" altLang="zh-CN" dirty="0"/>
          </a:p>
          <a:p>
            <a:pPr lvl="0"/>
            <a:r>
              <a:rPr lang="en-US" altLang="zh-CN" dirty="0"/>
              <a:t>Chapter 15</a:t>
            </a:r>
            <a:endParaRPr lang="zh-CN" altLang="zh-CN" dirty="0"/>
          </a:p>
          <a:p>
            <a:r>
              <a:rPr lang="en-US" altLang="zh-CN" dirty="0"/>
              <a:t>Dick Slagle, who has very cheap suitcase and always put his suitcase under the bed instead of on the rack. Holden feels his suitcase too expensive and finally put his suitcase under the bed. He just don’t want others to feel inferiority complex about it</a:t>
            </a:r>
            <a:r>
              <a:rPr lang="en-US" altLang="zh-CN" dirty="0" smtClean="0"/>
              <a:t>.</a:t>
            </a:r>
            <a:endParaRPr lang="zh-CN" altLang="zh-CN" dirty="0"/>
          </a:p>
        </p:txBody>
      </p:sp>
    </p:spTree>
    <p:extLst>
      <p:ext uri="{BB962C8B-B14F-4D97-AF65-F5344CB8AC3E}">
        <p14:creationId xmlns:p14="http://schemas.microsoft.com/office/powerpoint/2010/main" val="2242111654"/>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How does Holden get along with his classmate?</a:t>
            </a:r>
            <a:endParaRPr lang="zh-CN" altLang="en-US" dirty="0"/>
          </a:p>
        </p:txBody>
      </p:sp>
      <p:sp>
        <p:nvSpPr>
          <p:cNvPr id="3" name="内容占位符 2"/>
          <p:cNvSpPr>
            <a:spLocks noGrp="1"/>
          </p:cNvSpPr>
          <p:nvPr>
            <p:ph idx="1"/>
          </p:nvPr>
        </p:nvSpPr>
        <p:spPr>
          <a:xfrm>
            <a:off x="818713" y="2222287"/>
            <a:ext cx="7658314" cy="3636511"/>
          </a:xfrm>
        </p:spPr>
        <p:txBody>
          <a:bodyPr>
            <a:normAutofit/>
          </a:bodyPr>
          <a:lstStyle/>
          <a:p>
            <a:r>
              <a:rPr lang="en-US" altLang="zh-CN" sz="2800" dirty="0"/>
              <a:t>He thinks most of his classmates are phonies, and he doesn’t want to hang up with them. He doesn’t have many </a:t>
            </a:r>
            <a:r>
              <a:rPr lang="en-US" altLang="zh-CN" sz="2800" dirty="0" smtClean="0"/>
              <a:t>friends</a:t>
            </a:r>
            <a:endParaRPr lang="zh-CN" altLang="zh-CN" sz="2800" dirty="0"/>
          </a:p>
        </p:txBody>
      </p:sp>
    </p:spTree>
    <p:extLst>
      <p:ext uri="{BB962C8B-B14F-4D97-AF65-F5344CB8AC3E}">
        <p14:creationId xmlns:p14="http://schemas.microsoft.com/office/powerpoint/2010/main" val="3213750271"/>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iblet">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3248</TotalTime>
  <Words>975</Words>
  <Application>Microsoft Office PowerPoint</Application>
  <PresentationFormat>Custom</PresentationFormat>
  <Paragraphs>65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Quotable</vt:lpstr>
      <vt:lpstr>The study on Holden Caulfield being a non-conformist</vt:lpstr>
      <vt:lpstr>Non-Conformity</vt:lpstr>
      <vt:lpstr>What is a Non-Conformist </vt:lpstr>
      <vt:lpstr>What Kind of Person is a Non-Conformist</vt:lpstr>
      <vt:lpstr>More Examples…</vt:lpstr>
      <vt:lpstr>Quote</vt:lpstr>
      <vt:lpstr>How does Holden get along with his classmate?</vt:lpstr>
      <vt:lpstr>examples where Holden interacts with or talks about his fellow students</vt:lpstr>
      <vt:lpstr>How does Holden get along with his classmate?</vt:lpstr>
      <vt:lpstr>Why Holden is different or doesn’t fit in with other people in his age?</vt:lpstr>
      <vt:lpstr>examples where Holden tries to be different or doesn’t fit in with other people in his age</vt:lpstr>
      <vt:lpstr> A symbol of non-conformism? The Red-Hunting Cap</vt:lpstr>
      <vt:lpstr>Where appear?</vt:lpstr>
      <vt:lpstr>Why put on?</vt:lpstr>
      <vt:lpstr>Holden Caulfield, a non-conformist?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Non-Conformity</dc:title>
  <dc:creator>Alyssa Walker</dc:creator>
  <cp:lastModifiedBy>xh-01</cp:lastModifiedBy>
  <cp:revision>21</cp:revision>
  <dcterms:created xsi:type="dcterms:W3CDTF">2013-10-08T01:53:01Z</dcterms:created>
  <dcterms:modified xsi:type="dcterms:W3CDTF">2013-10-17T02:14:54Z</dcterms:modified>
</cp:coreProperties>
</file>