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36" r:id="rId3"/>
    <p:sldId id="343" r:id="rId4"/>
    <p:sldId id="341" r:id="rId5"/>
    <p:sldId id="342" r:id="rId6"/>
    <p:sldId id="331" r:id="rId7"/>
    <p:sldId id="334" r:id="rId8"/>
    <p:sldId id="340" r:id="rId9"/>
    <p:sldId id="304" r:id="rId10"/>
    <p:sldId id="344" r:id="rId1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1" autoAdjust="0"/>
    <p:restoredTop sz="98024" autoAdjust="0"/>
  </p:normalViewPr>
  <p:slideViewPr>
    <p:cSldViewPr>
      <p:cViewPr varScale="1">
        <p:scale>
          <a:sx n="116" d="100"/>
          <a:sy n="116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14-10-16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7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14-10-16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9B26CD33-4337-4529-948A-94F6960B2374}" type="slidenum">
              <a:rPr lang="en-US" sz="1200" b="0" i="0">
                <a:latin typeface="Calibri"/>
                <a:ea typeface="+mn-ea"/>
                <a:cs typeface="+mn-cs"/>
              </a:rPr>
              <a:pPr algn="r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b="0" i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CN" altLang="en-US" sz="2400" b="0" i="0" dirty="0" smtClean="0">
                <a:solidFill>
                  <a:srgbClr val="000000"/>
                </a:solidFill>
                <a:latin typeface="宋体"/>
                <a:ea typeface="+mn-ea"/>
                <a:cs typeface="宋体"/>
              </a:rPr>
              <a:t>单击以添加日期和其他详细信息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14-10-16</a:t>
            </a:fld>
            <a:endParaRPr kumimoji="0"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0" hangingPunct="1"/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14-10-16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cottfitzgeraldsociety.org/biography/" TargetMode="External"/><Relationship Id="rId4" Type="http://schemas.openxmlformats.org/officeDocument/2006/relationships/hyperlink" Target="http://people.howstuffworks.com/culture-traditions/generation-gaps/lost-generation.htm" TargetMode="External"/><Relationship Id="rId5" Type="http://schemas.openxmlformats.org/officeDocument/2006/relationships/hyperlink" Target="http://www.pbs.org/kteh/amstorytellers/bios.html" TargetMode="External"/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www.biography.com/people/f-scott-fitzgerald-929626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Alycia</a:t>
            </a:r>
            <a:r>
              <a:rPr lang="en-US" dirty="0" smtClean="0"/>
              <a:t>, Emma, Mallory, Tiffany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962400"/>
            <a:ext cx="88392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F</a:t>
            </a:r>
            <a:r>
              <a:rPr lang="en-US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. Scott Fitzgerald</a:t>
            </a:r>
            <a:r>
              <a:rPr lang="zh-CN" altLang="en-US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 </a:t>
            </a:r>
            <a:r>
              <a:rPr lang="en-US" altLang="zh-CN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/>
            </a:r>
            <a:br>
              <a:rPr lang="en-US" altLang="zh-CN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</a:br>
            <a:r>
              <a:rPr lang="zh-CN" altLang="zh-CN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&amp;</a:t>
            </a:r>
            <a:r>
              <a:rPr lang="zh-CN" altLang="en-US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 </a:t>
            </a:r>
            <a:r>
              <a:rPr lang="en-US" altLang="zh-CN" sz="2800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The lost Generation</a:t>
            </a:r>
            <a:endParaRPr lang="en-US" sz="2800" b="0" i="0" baseline="0" dirty="0">
              <a:solidFill>
                <a:srgbClr val="D4D2D0"/>
              </a:solidFill>
              <a:effectLst>
                <a:outerShdw blurRad="51000" dist="37000" dir="5400000" algn="tl">
                  <a:srgbClr val="000000">
                    <a:alpha val="25000"/>
                  </a:srgbClr>
                </a:outerShdw>
              </a:effectLst>
              <a:latin typeface="Hei"/>
              <a:ea typeface="Hei"/>
              <a:cs typeface="Hei"/>
            </a:endParaRPr>
          </a:p>
        </p:txBody>
      </p:sp>
      <p:pic>
        <p:nvPicPr>
          <p:cNvPr id="8" name="j03139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12500" r="1250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Work cited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"Francis Scott Key Fitzgerald." </a:t>
            </a:r>
            <a:r>
              <a:rPr lang="en-US" altLang="zh-CN" i="1" dirty="0"/>
              <a:t>Bio</a:t>
            </a:r>
            <a:r>
              <a:rPr lang="en-US" altLang="zh-CN" dirty="0"/>
              <a:t>. A&amp;E Television Networks, 2014. Web. 16 Oct. 2014</a:t>
            </a:r>
            <a:r>
              <a:rPr lang="en-US" altLang="zh-CN" dirty="0" smtClean="0"/>
              <a:t>. &lt;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://www.biography.com/people/f-scott-fitzgerald-</a:t>
            </a:r>
            <a:r>
              <a:rPr lang="en-US" altLang="zh-CN" dirty="0" smtClean="0">
                <a:hlinkClick r:id="rId2"/>
              </a:rPr>
              <a:t>9296261</a:t>
            </a:r>
            <a:r>
              <a:rPr lang="en-US" altLang="zh-CN" dirty="0" smtClean="0"/>
              <a:t>&gt;.</a:t>
            </a:r>
            <a:endParaRPr lang="en-US" altLang="zh-CN" dirty="0" smtClean="0">
              <a:hlinkClick r:id="rId2"/>
            </a:endParaRPr>
          </a:p>
          <a:p>
            <a:endParaRPr lang="en-US" altLang="zh-CN" dirty="0" smtClean="0"/>
          </a:p>
          <a:p>
            <a:r>
              <a:rPr lang="en-US" altLang="zh-CN" dirty="0" err="1" smtClean="0"/>
              <a:t>Bruccoli</a:t>
            </a:r>
            <a:r>
              <a:rPr lang="en-US" altLang="zh-CN" dirty="0" smtClean="0"/>
              <a:t>, Matthew</a:t>
            </a:r>
            <a:r>
              <a:rPr lang="en-US" altLang="zh-CN" dirty="0"/>
              <a:t> J. "Biography of F. Scott Fitzgerald." </a:t>
            </a:r>
            <a:r>
              <a:rPr lang="en-US" altLang="zh-CN" dirty="0" err="1"/>
              <a:t>N.p</a:t>
            </a:r>
            <a:r>
              <a:rPr lang="en-US" altLang="zh-CN" dirty="0"/>
              <a:t>., Web. 16 Oct. 2014. &lt;</a:t>
            </a:r>
            <a:r>
              <a:rPr lang="en-US" altLang="zh-CN" dirty="0">
                <a:hlinkClick r:id="rId3"/>
              </a:rPr>
              <a:t>http://</a:t>
            </a:r>
            <a:r>
              <a:rPr lang="en-US" altLang="zh-CN" dirty="0" err="1">
                <a:hlinkClick r:id="rId3"/>
              </a:rPr>
              <a:t>www.fscottfitzgeraldsociety.org</a:t>
            </a:r>
            <a:r>
              <a:rPr lang="en-US" altLang="zh-CN" dirty="0">
                <a:hlinkClick r:id="rId3"/>
              </a:rPr>
              <a:t>/</a:t>
            </a:r>
            <a:r>
              <a:rPr lang="en-US" altLang="zh-CN" dirty="0" smtClean="0">
                <a:hlinkClick r:id="rId3"/>
              </a:rPr>
              <a:t>biography/</a:t>
            </a:r>
            <a:r>
              <a:rPr lang="en-US" altLang="zh-CN" dirty="0" smtClean="0"/>
              <a:t>&gt;.</a:t>
            </a:r>
          </a:p>
          <a:p>
            <a:endParaRPr lang="en-US" altLang="zh-CN" dirty="0" smtClean="0"/>
          </a:p>
          <a:p>
            <a:r>
              <a:rPr lang="en-US" altLang="zh-CN" dirty="0" err="1"/>
              <a:t>Jaracz</a:t>
            </a:r>
            <a:r>
              <a:rPr lang="en-US" altLang="zh-CN" dirty="0"/>
              <a:t>, Jill.  "How the Lost Generation Works"  23 May 2011.  </a:t>
            </a:r>
            <a:r>
              <a:rPr lang="en-US" altLang="zh-CN" dirty="0" err="1"/>
              <a:t>HowStuffWorks.com</a:t>
            </a:r>
            <a:r>
              <a:rPr lang="en-US" altLang="zh-CN" dirty="0"/>
              <a:t>. </a:t>
            </a:r>
            <a:r>
              <a:rPr lang="en-US" altLang="zh-CN" dirty="0" smtClean="0"/>
              <a:t>15 </a:t>
            </a:r>
            <a:r>
              <a:rPr lang="en-US" altLang="zh-CN" dirty="0"/>
              <a:t>October 2014</a:t>
            </a:r>
            <a:r>
              <a:rPr lang="en-US" altLang="zh-CN" dirty="0" smtClean="0"/>
              <a:t>. </a:t>
            </a:r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://people.howstuffworks.com/culture-traditions/generation-gaps/lost-</a:t>
            </a:r>
            <a:r>
              <a:rPr lang="en-US" altLang="zh-CN" dirty="0" smtClean="0">
                <a:hlinkClick r:id="rId4"/>
              </a:rPr>
              <a:t>generation.htm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Willett, Erika. "The Sensible Thing: Biographies." </a:t>
            </a:r>
            <a:r>
              <a:rPr lang="en-US" altLang="zh-CN" i="1" dirty="0"/>
              <a:t>PBS: Public Broadcasting Service</a:t>
            </a:r>
            <a:r>
              <a:rPr lang="en-US" altLang="zh-CN" dirty="0"/>
              <a:t>. </a:t>
            </a:r>
            <a:r>
              <a:rPr lang="en-US" altLang="zh-CN" dirty="0" err="1"/>
              <a:t>N.p</a:t>
            </a:r>
            <a:r>
              <a:rPr lang="en-US" altLang="zh-CN" dirty="0"/>
              <a:t>., </a:t>
            </a:r>
            <a:r>
              <a:rPr lang="en-US" altLang="zh-CN" dirty="0" err="1"/>
              <a:t>n.d.</a:t>
            </a:r>
            <a:r>
              <a:rPr lang="en-US" altLang="zh-CN" dirty="0"/>
              <a:t> Web. 16 Oct. 2014. &lt;</a:t>
            </a:r>
            <a:r>
              <a:rPr lang="en-US" altLang="zh-CN" dirty="0">
                <a:hlinkClick r:id="rId5"/>
              </a:rPr>
              <a:t>http://</a:t>
            </a:r>
            <a:r>
              <a:rPr lang="en-US" altLang="zh-CN" dirty="0" err="1">
                <a:hlinkClick r:id="rId5"/>
              </a:rPr>
              <a:t>www.pbs.org</a:t>
            </a:r>
            <a:r>
              <a:rPr lang="en-US" altLang="zh-CN" dirty="0">
                <a:hlinkClick r:id="rId5"/>
              </a:rPr>
              <a:t>/</a:t>
            </a:r>
            <a:r>
              <a:rPr lang="en-US" altLang="zh-CN" dirty="0" err="1">
                <a:hlinkClick r:id="rId5"/>
              </a:rPr>
              <a:t>kteh</a:t>
            </a:r>
            <a:r>
              <a:rPr lang="en-US" altLang="zh-CN" dirty="0">
                <a:hlinkClick r:id="rId5"/>
              </a:rPr>
              <a:t>/</a:t>
            </a:r>
            <a:r>
              <a:rPr lang="en-US" altLang="zh-CN" dirty="0" err="1">
                <a:hlinkClick r:id="rId5"/>
              </a:rPr>
              <a:t>amstorytellers</a:t>
            </a:r>
            <a:r>
              <a:rPr lang="en-US" altLang="zh-CN" dirty="0">
                <a:hlinkClick r:id="rId5"/>
              </a:rPr>
              <a:t>/</a:t>
            </a:r>
            <a:r>
              <a:rPr lang="en-US" altLang="zh-CN" dirty="0" err="1">
                <a:hlinkClick r:id="rId5"/>
              </a:rPr>
              <a:t>bios.html</a:t>
            </a:r>
            <a:r>
              <a:rPr lang="en-US" altLang="zh-CN" dirty="0"/>
              <a:t>&gt;.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2978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57800" y="3581400"/>
            <a:ext cx="3505200" cy="3352800"/>
          </a:xfrm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zh-CN" sz="2400" dirty="0">
                <a:latin typeface="Hei"/>
                <a:ea typeface="Hei"/>
                <a:cs typeface="Hei"/>
              </a:rPr>
              <a:t>F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.</a:t>
            </a:r>
            <a:r>
              <a:rPr lang="zh-CN" altLang="en-US" sz="2400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Scott Fitzgerald (1896-1940)'</a:t>
            </a:r>
            <a:r>
              <a:rPr lang="en-US" altLang="zh-CN" sz="2400" dirty="0">
                <a:latin typeface="Hei"/>
                <a:ea typeface="Hei"/>
                <a:cs typeface="Hei"/>
              </a:rPr>
              <a:t>s  T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urbulent</a:t>
            </a:r>
            <a:r>
              <a:rPr lang="zh-CN" altLang="zh-CN" sz="2400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Life (I)</a:t>
            </a:r>
          </a:p>
          <a:p>
            <a:pPr>
              <a:spcBef>
                <a:spcPts val="432"/>
              </a:spcBef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B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egan </a:t>
            </a:r>
            <a:r>
              <a:rPr lang="en-US" altLang="zh-CN" dirty="0">
                <a:latin typeface="Hei"/>
                <a:ea typeface="Hei"/>
                <a:cs typeface="Hei"/>
              </a:rPr>
              <a:t>life as the son of a failed salesman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To New Jersey: Showed </a:t>
            </a:r>
            <a:r>
              <a:rPr lang="en-US" altLang="zh-CN" dirty="0">
                <a:latin typeface="Hei"/>
                <a:ea typeface="Hei"/>
                <a:cs typeface="Hei"/>
              </a:rPr>
              <a:t>W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riting </a:t>
            </a:r>
            <a:r>
              <a:rPr lang="en-US" altLang="zh-CN" dirty="0">
                <a:latin typeface="Hei"/>
                <a:ea typeface="Hei"/>
                <a:cs typeface="Hei"/>
              </a:rPr>
              <a:t>talent in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high school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To Princeton University: Focused </a:t>
            </a:r>
            <a:r>
              <a:rPr lang="en-US" altLang="zh-CN" dirty="0">
                <a:latin typeface="Hei"/>
                <a:ea typeface="Hei"/>
                <a:cs typeface="Hei"/>
              </a:rPr>
              <a:t>on honing writing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skills, but became unlikely to graduate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Joined US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army: Wrote </a:t>
            </a:r>
            <a:r>
              <a:rPr lang="en-US" altLang="zh-CN" dirty="0">
                <a:latin typeface="Hei"/>
                <a:ea typeface="Hei"/>
                <a:cs typeface="Hei"/>
              </a:rPr>
              <a:t>a book in case he died in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WW1 (Rejected)</a:t>
            </a:r>
            <a:r>
              <a:rPr lang="zh-CN" altLang="zh-CN" dirty="0" smtClean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To Alabama: </a:t>
            </a:r>
            <a:r>
              <a:rPr lang="en-US" altLang="zh-CN" dirty="0">
                <a:latin typeface="Hei"/>
                <a:ea typeface="Hei"/>
                <a:cs typeface="Hei"/>
              </a:rPr>
              <a:t>M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et </a:t>
            </a:r>
            <a:r>
              <a:rPr lang="en-US" altLang="zh-CN" dirty="0">
                <a:latin typeface="Hei"/>
                <a:ea typeface="Hei"/>
                <a:cs typeface="Hei"/>
              </a:rPr>
              <a:t>Zelda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, who </a:t>
            </a:r>
            <a:r>
              <a:rPr lang="en-US" altLang="zh-CN" dirty="0">
                <a:latin typeface="Hei"/>
                <a:ea typeface="Hei"/>
                <a:cs typeface="Hei"/>
              </a:rPr>
              <a:t>he fell in love with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b="0" i="0" baseline="0" dirty="0">
              <a:solidFill>
                <a:schemeClr val="tx1"/>
              </a:solidFill>
              <a:latin typeface="Hei"/>
              <a:ea typeface="Hei"/>
              <a:cs typeface="Hei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999" b="299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10200" y="2438400"/>
            <a:ext cx="3505200" cy="3352800"/>
          </a:xfrm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zh-CN" sz="2400" dirty="0">
                <a:latin typeface="Hei"/>
                <a:ea typeface="Hei"/>
                <a:cs typeface="Hei"/>
              </a:rPr>
              <a:t>F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.</a:t>
            </a:r>
            <a:r>
              <a:rPr lang="zh-CN" altLang="en-US" sz="2400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Scott </a:t>
            </a:r>
            <a:r>
              <a:rPr lang="en-US" altLang="zh-CN" sz="2400" dirty="0">
                <a:latin typeface="Hei"/>
                <a:ea typeface="Hei"/>
                <a:cs typeface="Hei"/>
              </a:rPr>
              <a:t>Fitzgerald's  T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urbulent</a:t>
            </a:r>
            <a:r>
              <a:rPr lang="zh-CN" altLang="zh-CN" sz="2400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sz="2400" dirty="0" smtClean="0">
                <a:latin typeface="Hei"/>
                <a:ea typeface="Hei"/>
                <a:cs typeface="Hei"/>
              </a:rPr>
              <a:t>Life (II)</a:t>
            </a:r>
          </a:p>
          <a:p>
            <a:pPr>
              <a:spcBef>
                <a:spcPts val="432"/>
              </a:spcBef>
            </a:pP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1600" dirty="0" smtClean="0">
                <a:latin typeface="Hei"/>
                <a:ea typeface="Hei"/>
                <a:cs typeface="Hei"/>
              </a:rPr>
              <a:t>To NYC: Searched for jobs, married </a:t>
            </a:r>
            <a:r>
              <a:rPr lang="en-US" altLang="zh-CN" sz="1600" dirty="0">
                <a:latin typeface="Hei"/>
                <a:ea typeface="Hei"/>
                <a:cs typeface="Hei"/>
              </a:rPr>
              <a:t>Zelda and had 1 child</a:t>
            </a:r>
            <a:r>
              <a:rPr lang="zh-CN" altLang="zh-CN" sz="1600" dirty="0">
                <a:latin typeface="Hei"/>
                <a:ea typeface="Hei"/>
                <a:cs typeface="Hei"/>
              </a:rPr>
              <a:t> </a:t>
            </a:r>
            <a:endParaRPr lang="en-US" altLang="zh-CN" sz="1600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sz="1600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1600" dirty="0" smtClean="0">
                <a:latin typeface="Hei"/>
                <a:ea typeface="Hei"/>
                <a:cs typeface="Hei"/>
              </a:rPr>
              <a:t>To St Paul: </a:t>
            </a:r>
            <a:r>
              <a:rPr lang="en-US" altLang="zh-CN" sz="1600" dirty="0">
                <a:latin typeface="Hei"/>
                <a:ea typeface="Hei"/>
                <a:cs typeface="Hei"/>
              </a:rPr>
              <a:t>W</a:t>
            </a:r>
            <a:r>
              <a:rPr lang="en-US" altLang="zh-CN" sz="1600" dirty="0" smtClean="0">
                <a:latin typeface="Hei"/>
                <a:ea typeface="Hei"/>
                <a:cs typeface="Hei"/>
              </a:rPr>
              <a:t>rote </a:t>
            </a:r>
            <a:r>
              <a:rPr lang="en-US" altLang="zh-CN" sz="1600" dirty="0">
                <a:latin typeface="Hei"/>
                <a:ea typeface="Hei"/>
                <a:cs typeface="Hei"/>
              </a:rPr>
              <a:t>more stories and became famous</a:t>
            </a:r>
            <a:r>
              <a:rPr lang="zh-CN" altLang="zh-CN" sz="1600" dirty="0">
                <a:latin typeface="Hei"/>
                <a:ea typeface="Hei"/>
                <a:cs typeface="Hei"/>
              </a:rPr>
              <a:t> </a:t>
            </a:r>
            <a:endParaRPr lang="en-US" altLang="zh-CN" sz="1600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sz="1600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1600" dirty="0">
                <a:latin typeface="Hei"/>
                <a:ea typeface="Hei"/>
                <a:cs typeface="Hei"/>
              </a:rPr>
              <a:t>L</a:t>
            </a:r>
            <a:r>
              <a:rPr lang="en-US" altLang="zh-CN" sz="1600" dirty="0" smtClean="0">
                <a:latin typeface="Hei"/>
                <a:ea typeface="Hei"/>
                <a:cs typeface="Hei"/>
              </a:rPr>
              <a:t>ived </a:t>
            </a:r>
            <a:r>
              <a:rPr lang="en-US" altLang="zh-CN" sz="1600" dirty="0">
                <a:latin typeface="Hei"/>
                <a:ea typeface="Hei"/>
                <a:cs typeface="Hei"/>
              </a:rPr>
              <a:t>as an extravagant </a:t>
            </a:r>
            <a:r>
              <a:rPr lang="en-US" altLang="zh-CN" sz="1600" dirty="0" smtClean="0">
                <a:latin typeface="Hei"/>
                <a:ea typeface="Hei"/>
                <a:cs typeface="Hei"/>
              </a:rPr>
              <a:t>celebrity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sz="1600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1600" dirty="0" smtClean="0">
                <a:latin typeface="Hei"/>
                <a:ea typeface="Hei"/>
                <a:cs typeface="Hei"/>
              </a:rPr>
              <a:t>BUT </a:t>
            </a:r>
            <a:r>
              <a:rPr lang="en-US" altLang="zh-CN" sz="1600" dirty="0">
                <a:latin typeface="Hei"/>
                <a:ea typeface="Hei"/>
                <a:cs typeface="Hei"/>
              </a:rPr>
              <a:t>he became in </a:t>
            </a:r>
            <a:r>
              <a:rPr lang="en-US" altLang="zh-CN" sz="1600" dirty="0" smtClean="0">
                <a:latin typeface="Hei"/>
                <a:ea typeface="Hei"/>
                <a:cs typeface="Hei"/>
              </a:rPr>
              <a:t>debt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sz="1600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1600" dirty="0" smtClean="0">
                <a:latin typeface="Hei"/>
                <a:ea typeface="Hei"/>
                <a:cs typeface="Hei"/>
              </a:rPr>
              <a:t>Became an alcoholic </a:t>
            </a:r>
            <a:r>
              <a:rPr lang="en-US" altLang="zh-CN" sz="1600" dirty="0">
                <a:latin typeface="Hei"/>
                <a:ea typeface="Hei"/>
                <a:cs typeface="Hei"/>
              </a:rPr>
              <a:t>and suffered from depression</a:t>
            </a:r>
            <a:r>
              <a:rPr lang="zh-CN" altLang="zh-CN" sz="1600" dirty="0">
                <a:latin typeface="Hei"/>
                <a:ea typeface="Hei"/>
                <a:cs typeface="Hei"/>
              </a:rPr>
              <a:t> </a:t>
            </a:r>
            <a:endParaRPr lang="en-US" altLang="zh-CN" sz="1600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sz="1600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1600" dirty="0">
                <a:latin typeface="Hei"/>
                <a:ea typeface="Hei"/>
                <a:cs typeface="Hei"/>
              </a:rPr>
              <a:t>Died halfway through writing final novel</a:t>
            </a:r>
            <a:r>
              <a:rPr lang="zh-CN" altLang="zh-CN" sz="1600" dirty="0">
                <a:latin typeface="Hei"/>
                <a:ea typeface="Hei"/>
                <a:cs typeface="Hei"/>
              </a:rPr>
              <a:t> </a:t>
            </a:r>
            <a:endParaRPr lang="en-US" altLang="zh-CN" sz="1600" dirty="0" smtClean="0">
              <a:latin typeface="Hei"/>
              <a:ea typeface="Hei"/>
              <a:cs typeface="Hei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602" r="1602"/>
          <a:stretch>
            <a:fillRect/>
          </a:stretch>
        </p:blipFill>
        <p:spPr/>
      </p:pic>
      <p:sp>
        <p:nvSpPr>
          <p:cNvPr id="6" name="文本框 5"/>
          <p:cNvSpPr txBox="1"/>
          <p:nvPr/>
        </p:nvSpPr>
        <p:spPr>
          <a:xfrm>
            <a:off x="5129371" y="6172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/>
              <a:t>* </a:t>
            </a:r>
            <a:r>
              <a:rPr lang="en-US" altLang="zh-CN" sz="1200" dirty="0"/>
              <a:t>AFTER death, now looked on as one of the most fantastic, truthful authors in the history of American literature, mostly due to the Great Gatsby</a:t>
            </a:r>
            <a:r>
              <a:rPr lang="zh-CN" altLang="zh-CN" sz="1200" dirty="0"/>
              <a:t> </a:t>
            </a:r>
            <a:endParaRPr lang="en-US" altLang="zh-CN" sz="1200" dirty="0">
              <a:latin typeface="Hei"/>
              <a:ea typeface="Hei"/>
              <a:cs typeface="Hei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59745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810000" y="1752600"/>
            <a:ext cx="4876800" cy="4495800"/>
          </a:xfrm>
        </p:spPr>
        <p:txBody>
          <a:bodyPr>
            <a:normAutofit/>
          </a:bodyPr>
          <a:lstStyle>
            <a:extLst/>
          </a:lstStyle>
          <a:p>
            <a:r>
              <a:rPr lang="en-US" altLang="zh-CN" b="1" u="sng" dirty="0">
                <a:latin typeface="Hei"/>
                <a:ea typeface="Hei"/>
                <a:cs typeface="Hei"/>
              </a:rPr>
              <a:t>Father Sigourney </a:t>
            </a:r>
            <a:r>
              <a:rPr lang="en-US" altLang="zh-CN" b="1" u="sng" dirty="0" smtClean="0">
                <a:latin typeface="Hei"/>
                <a:ea typeface="Hei"/>
                <a:cs typeface="Hei"/>
              </a:rPr>
              <a:t>Fay:</a:t>
            </a:r>
            <a:endParaRPr lang="zh-CN" altLang="zh-CN" b="1" u="sng" dirty="0">
              <a:latin typeface="Hei"/>
              <a:ea typeface="Hei"/>
              <a:cs typeface="Hei"/>
            </a:endParaRPr>
          </a:p>
          <a:p>
            <a:pPr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F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ound </a:t>
            </a:r>
            <a:r>
              <a:rPr lang="en-US" altLang="zh-CN" dirty="0">
                <a:latin typeface="Hei"/>
                <a:ea typeface="Hei"/>
                <a:cs typeface="Hei"/>
              </a:rPr>
              <a:t>out Fitzgerald’s talent on his writing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E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ncouraged </a:t>
            </a:r>
            <a:r>
              <a:rPr lang="en-US" altLang="zh-CN" dirty="0">
                <a:latin typeface="Hei"/>
                <a:ea typeface="Hei"/>
                <a:cs typeface="Hei"/>
              </a:rPr>
              <a:t>Fitzgerald to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r>
              <a:rPr lang="en-US" altLang="zh-CN" dirty="0">
                <a:latin typeface="Hei"/>
                <a:ea typeface="Hei"/>
                <a:cs typeface="Hei"/>
              </a:rPr>
              <a:t>keep writing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>
              <a:buFont typeface="Arial"/>
              <a:buChar char="•"/>
            </a:pPr>
            <a:endParaRPr lang="en-US" sz="1800" b="0" i="0" dirty="0">
              <a:solidFill>
                <a:schemeClr val="tx1"/>
              </a:solidFill>
              <a:latin typeface="Hei"/>
              <a:ea typeface="Hei"/>
              <a:cs typeface="Hei"/>
            </a:endParaRPr>
          </a:p>
          <a:p>
            <a:pPr marL="0" indent="0"/>
            <a:r>
              <a:rPr lang="en-US" altLang="zh-CN" b="1" u="sng" dirty="0">
                <a:latin typeface="Hei"/>
                <a:ea typeface="Hei"/>
                <a:cs typeface="Hei"/>
              </a:rPr>
              <a:t>Detective </a:t>
            </a:r>
            <a:r>
              <a:rPr lang="en-US" altLang="zh-CN" b="1" u="sng" dirty="0" smtClean="0">
                <a:latin typeface="Hei"/>
                <a:ea typeface="Hei"/>
                <a:cs typeface="Hei"/>
              </a:rPr>
              <a:t>stories: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P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ublished them when </a:t>
            </a:r>
            <a:r>
              <a:rPr lang="en-US" altLang="zh-CN" dirty="0">
                <a:latin typeface="Hei"/>
                <a:ea typeface="Hei"/>
                <a:cs typeface="Hei"/>
              </a:rPr>
              <a:t>he was in high school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Encouraged </a:t>
            </a:r>
            <a:r>
              <a:rPr lang="en-US" altLang="zh-CN" dirty="0">
                <a:latin typeface="Hei"/>
                <a:ea typeface="Hei"/>
                <a:cs typeface="Hei"/>
              </a:rPr>
              <a:t>him to write more enthusiastically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</a:p>
          <a:p>
            <a:pPr marL="0" indent="0"/>
            <a:endParaRPr lang="en-US" dirty="0" smtClean="0">
              <a:latin typeface="Hei"/>
              <a:ea typeface="Hei"/>
              <a:cs typeface="Hei"/>
            </a:endParaRPr>
          </a:p>
          <a:p>
            <a:pPr marL="0" indent="0"/>
            <a:r>
              <a:rPr lang="en-US" b="1" u="sng" dirty="0" smtClean="0">
                <a:latin typeface="Hei"/>
                <a:ea typeface="Hei"/>
                <a:cs typeface="Hei"/>
              </a:rPr>
              <a:t>Aspiration: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Spent almost whole </a:t>
            </a:r>
            <a:r>
              <a:rPr lang="en-US" altLang="zh-CN" dirty="0">
                <a:latin typeface="Hei"/>
                <a:ea typeface="Hei"/>
                <a:cs typeface="Hei"/>
              </a:rPr>
              <a:t>life to catch his dream, to reach his aspiration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dirty="0" smtClean="0">
              <a:latin typeface="Hei"/>
              <a:ea typeface="Hei"/>
              <a:cs typeface="Hei"/>
            </a:endParaRPr>
          </a:p>
          <a:p>
            <a:pPr marL="0" indent="0"/>
            <a:endParaRPr lang="en-US" sz="1800" b="0" i="0" dirty="0">
              <a:solidFill>
                <a:schemeClr val="tx1"/>
              </a:solidFill>
              <a:latin typeface="Hei"/>
              <a:ea typeface="Hei"/>
              <a:cs typeface="He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81730" cy="1066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Important Influences on </a:t>
            </a:r>
            <a:br>
              <a:rPr lang="en-US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</a:br>
            <a:r>
              <a:rPr lang="en-US" altLang="zh-CN" dirty="0" smtClean="0">
                <a:latin typeface="Hei"/>
                <a:ea typeface="Hei"/>
                <a:cs typeface="Hei"/>
              </a:rPr>
              <a:t>F. Scott </a:t>
            </a:r>
            <a:r>
              <a:rPr lang="en-US" altLang="zh-CN" dirty="0">
                <a:latin typeface="Hei"/>
                <a:ea typeface="Hei"/>
                <a:cs typeface="Hei"/>
              </a:rPr>
              <a:t>Fitzgerald's Life</a:t>
            </a:r>
            <a:endParaRPr lang="en-US" sz="3200" b="0" i="0" baseline="0" dirty="0">
              <a:solidFill>
                <a:srgbClr val="D4D2D0"/>
              </a:solidFill>
              <a:effectLst>
                <a:outerShdw blurRad="51000" dist="37000" dir="5400000" algn="tl">
                  <a:srgbClr val="000000">
                    <a:alpha val="25000"/>
                  </a:srgbClr>
                </a:outerShdw>
              </a:effectLst>
              <a:latin typeface="Hei"/>
              <a:ea typeface="Hei"/>
              <a:cs typeface="Hei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/>
          <a:srcRect l="11111" r="11111"/>
          <a:stretch/>
        </p:blipFill>
        <p:spPr>
          <a:xfrm>
            <a:off x="304800" y="2286000"/>
            <a:ext cx="3276600" cy="2884714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810000" y="1828800"/>
            <a:ext cx="4876800" cy="4648200"/>
          </a:xfrm>
        </p:spPr>
        <p:txBody>
          <a:bodyPr>
            <a:normAutofit/>
          </a:bodyPr>
          <a:lstStyle>
            <a:extLst/>
          </a:lstStyle>
          <a:p>
            <a:pPr marL="0" indent="0" algn="l">
              <a:spcBef>
                <a:spcPts val="432"/>
              </a:spcBef>
              <a:buNone/>
            </a:pPr>
            <a:r>
              <a:rPr lang="en-US" sz="2000" b="1" i="0" u="sng" dirty="0" smtClean="0">
                <a:solidFill>
                  <a:schemeClr val="tx1"/>
                </a:solidFill>
                <a:latin typeface="Hei"/>
                <a:ea typeface="Hei"/>
                <a:cs typeface="Hei"/>
              </a:rPr>
              <a:t>Writing: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2000" dirty="0">
                <a:latin typeface="Hei"/>
                <a:ea typeface="Hei"/>
                <a:cs typeface="Hei"/>
              </a:rPr>
              <a:t>Because of writing he became famous and he became rich. </a:t>
            </a:r>
            <a:endParaRPr lang="en-US" altLang="zh-CN" sz="2000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sz="2000" dirty="0" smtClean="0">
                <a:latin typeface="Hei"/>
                <a:ea typeface="Hei"/>
                <a:cs typeface="Hei"/>
              </a:rPr>
              <a:t>Made him </a:t>
            </a:r>
            <a:r>
              <a:rPr lang="en-US" altLang="zh-CN" sz="2000" dirty="0">
                <a:latin typeface="Hei"/>
                <a:ea typeface="Hei"/>
                <a:cs typeface="Hei"/>
              </a:rPr>
              <a:t>marry with Zelda Sayre Fitzgerald.</a:t>
            </a:r>
            <a:r>
              <a:rPr lang="zh-CN" altLang="zh-CN" sz="2000" dirty="0">
                <a:latin typeface="Hei"/>
                <a:ea typeface="Hei"/>
                <a:cs typeface="Hei"/>
              </a:rPr>
              <a:t> </a:t>
            </a:r>
            <a:endParaRPr lang="en-US" altLang="zh-CN" sz="2000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sz="2000" b="0" i="0" dirty="0">
              <a:solidFill>
                <a:schemeClr val="tx1"/>
              </a:solidFill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sz="2000" dirty="0" smtClean="0">
              <a:latin typeface="Hei"/>
              <a:ea typeface="Hei"/>
              <a:cs typeface="Hei"/>
            </a:endParaRPr>
          </a:p>
          <a:p>
            <a:pPr marL="0" indent="0">
              <a:spcBef>
                <a:spcPts val="432"/>
              </a:spcBef>
            </a:pPr>
            <a:r>
              <a:rPr lang="en-US" sz="2000" b="1" i="0" u="sng" dirty="0" smtClean="0">
                <a:solidFill>
                  <a:schemeClr val="tx1"/>
                </a:solidFill>
                <a:latin typeface="Hei"/>
                <a:ea typeface="Hei"/>
                <a:cs typeface="Hei"/>
              </a:rPr>
              <a:t>Alcohol:</a:t>
            </a: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Hei"/>
                <a:ea typeface="Hei"/>
                <a:cs typeface="Hei"/>
              </a:rPr>
              <a:t>Damaged </a:t>
            </a:r>
            <a:r>
              <a:rPr lang="en-US" altLang="zh-CN" sz="2000" dirty="0">
                <a:latin typeface="Hei"/>
                <a:ea typeface="Hei"/>
                <a:cs typeface="Hei"/>
              </a:rPr>
              <a:t>the relationship between him and his wife</a:t>
            </a:r>
            <a:r>
              <a:rPr lang="zh-CN" altLang="zh-CN" sz="2000" dirty="0">
                <a:latin typeface="Hei"/>
                <a:ea typeface="Hei"/>
                <a:cs typeface="Hei"/>
              </a:rPr>
              <a:t> </a:t>
            </a:r>
            <a:endParaRPr lang="en-US" altLang="zh-CN" sz="2000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Hei"/>
                <a:ea typeface="Hei"/>
                <a:cs typeface="Hei"/>
              </a:rPr>
              <a:t>Damaged his health</a:t>
            </a:r>
            <a:endParaRPr lang="en-US" sz="2000" b="0" i="0" dirty="0">
              <a:solidFill>
                <a:schemeClr val="tx1"/>
              </a:solidFill>
              <a:latin typeface="Hei"/>
              <a:ea typeface="Hei"/>
              <a:cs typeface="He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81730" cy="10668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  <a:t>Important Influences on </a:t>
            </a:r>
            <a:br>
              <a:rPr lang="en-US" dirty="0" smtClean="0">
                <a:solidFill>
                  <a:srgbClr val="D4D2D0"/>
                </a:solidFill>
                <a:effectLst>
                  <a:outerShdw blurRad="51000" dist="37000" dir="5400000" algn="tl">
                    <a:srgbClr val="000000">
                      <a:alpha val="25000"/>
                    </a:srgbClr>
                  </a:outerShdw>
                </a:effectLst>
                <a:latin typeface="Hei"/>
                <a:ea typeface="Hei"/>
                <a:cs typeface="Hei"/>
              </a:rPr>
            </a:br>
            <a:r>
              <a:rPr lang="en-US" altLang="zh-CN" dirty="0" smtClean="0">
                <a:latin typeface="Hei"/>
                <a:ea typeface="Hei"/>
                <a:cs typeface="Hei"/>
              </a:rPr>
              <a:t>F. Scott </a:t>
            </a:r>
            <a:r>
              <a:rPr lang="en-US" altLang="zh-CN" dirty="0">
                <a:latin typeface="Hei"/>
                <a:ea typeface="Hei"/>
                <a:cs typeface="Hei"/>
              </a:rPr>
              <a:t>Fitzgerald's Life</a:t>
            </a:r>
            <a:endParaRPr lang="en-US" sz="3200" b="0" i="0" baseline="0" dirty="0">
              <a:solidFill>
                <a:srgbClr val="D4D2D0"/>
              </a:solidFill>
              <a:effectLst>
                <a:outerShdw blurRad="51000" dist="37000" dir="5400000" algn="tl">
                  <a:srgbClr val="000000">
                    <a:alpha val="25000"/>
                  </a:srgbClr>
                </a:outerShdw>
              </a:effectLst>
              <a:latin typeface="Hei"/>
              <a:ea typeface="Hei"/>
              <a:cs typeface="Hei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199" r="1199"/>
          <a:stretch>
            <a:fillRect/>
          </a:stretch>
        </p:blipFill>
        <p:spPr>
          <a:xfrm>
            <a:off x="304800" y="2133600"/>
            <a:ext cx="3099862" cy="3099862"/>
          </a:xfrm>
        </p:spPr>
      </p:pic>
    </p:spTree>
    <p:extLst>
      <p:ext uri="{BB962C8B-B14F-4D97-AF65-F5344CB8AC3E}">
        <p14:creationId xmlns:p14="http://schemas.microsoft.com/office/powerpoint/2010/main" val="12667034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762000" y="381000"/>
            <a:ext cx="7391400" cy="2438400"/>
          </a:xfrm>
        </p:spPr>
        <p:txBody>
          <a:bodyPr/>
          <a:lstStyle>
            <a:extLst/>
          </a:lstStyle>
          <a:p>
            <a:pPr marL="0" marR="0" indent="0" algn="ctr">
              <a:spcBef>
                <a:spcPts val="432"/>
              </a:spcBef>
              <a:buNone/>
            </a:pPr>
            <a:r>
              <a:rPr lang="en-US" sz="2000" dirty="0" smtClean="0">
                <a:latin typeface="Hei"/>
                <a:ea typeface="Hei"/>
                <a:cs typeface="Hei"/>
              </a:rPr>
              <a:t>The Lost Generation</a:t>
            </a:r>
          </a:p>
          <a:p>
            <a:pPr marL="0" marR="0" indent="0" algn="ctr">
              <a:spcBef>
                <a:spcPts val="432"/>
              </a:spcBef>
              <a:buNone/>
            </a:pPr>
            <a:endParaRPr lang="en-US" sz="2000" dirty="0">
              <a:latin typeface="Hei"/>
              <a:ea typeface="Hei"/>
              <a:cs typeface="Hei"/>
            </a:endParaRPr>
          </a:p>
          <a:p>
            <a:pPr algn="ctr">
              <a:spcBef>
                <a:spcPts val="432"/>
              </a:spcBef>
            </a:pPr>
            <a:r>
              <a:rPr lang="en-US" altLang="zh-CN" sz="2000" dirty="0">
                <a:latin typeface="Hei"/>
                <a:ea typeface="Hei"/>
                <a:cs typeface="Hei"/>
              </a:rPr>
              <a:t>The “Lost Generation” refers to people who were born between 1883 and 1900. The idea was first introduced </a:t>
            </a:r>
            <a:r>
              <a:rPr lang="en-US" altLang="zh-CN" sz="2000" dirty="0" smtClean="0">
                <a:latin typeface="Hei"/>
                <a:ea typeface="Hei"/>
                <a:cs typeface="Hei"/>
              </a:rPr>
              <a:t>by</a:t>
            </a:r>
            <a:r>
              <a:rPr lang="zh-CN" altLang="en-US" sz="2000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sz="2000" dirty="0" smtClean="0">
                <a:latin typeface="Hei"/>
                <a:ea typeface="Hei"/>
                <a:cs typeface="Hei"/>
              </a:rPr>
              <a:t>Ernest </a:t>
            </a:r>
            <a:r>
              <a:rPr lang="en-US" altLang="zh-CN" sz="2000" dirty="0">
                <a:latin typeface="Hei"/>
                <a:ea typeface="Hei"/>
                <a:cs typeface="Hei"/>
              </a:rPr>
              <a:t>Hemingway in his book, “The Sun also Rises</a:t>
            </a:r>
            <a:r>
              <a:rPr lang="en-US" altLang="zh-CN" sz="2000" dirty="0" smtClean="0">
                <a:latin typeface="Hei"/>
                <a:ea typeface="Hei"/>
                <a:cs typeface="Hei"/>
              </a:rPr>
              <a:t>”</a:t>
            </a:r>
            <a:r>
              <a:rPr lang="en-US" altLang="zh-CN" sz="2000" dirty="0">
                <a:latin typeface="Hei"/>
                <a:ea typeface="Hei"/>
                <a:cs typeface="Hei"/>
              </a:rPr>
              <a:t>.</a:t>
            </a:r>
            <a:endParaRPr lang="zh-CN" altLang="zh-CN" sz="2000" dirty="0">
              <a:latin typeface="Hei"/>
              <a:ea typeface="Hei"/>
              <a:cs typeface="Hei"/>
            </a:endParaRPr>
          </a:p>
          <a:p>
            <a:pPr marL="0" marR="0" indent="0" algn="ctr">
              <a:spcBef>
                <a:spcPts val="432"/>
              </a:spcBef>
              <a:buNone/>
            </a:pPr>
            <a:endParaRPr lang="en-US" sz="2000" dirty="0" smtClean="0">
              <a:latin typeface="Hei"/>
              <a:ea typeface="Hei"/>
              <a:cs typeface="Hei"/>
            </a:endParaRPr>
          </a:p>
          <a:p>
            <a:pPr marL="0" marR="0" indent="0" algn="ctr">
              <a:spcBef>
                <a:spcPts val="432"/>
              </a:spcBef>
              <a:buNone/>
            </a:pPr>
            <a:endParaRPr lang="en-US" b="0" i="0" baseline="0" dirty="0">
              <a:solidFill>
                <a:schemeClr val="tx1"/>
              </a:solidFill>
              <a:latin typeface="Hei"/>
              <a:ea typeface="Hei"/>
              <a:cs typeface="Hei"/>
            </a:endParaRPr>
          </a:p>
        </p:txBody>
      </p:sp>
      <p:pic>
        <p:nvPicPr>
          <p:cNvPr id="9" name="图片占位符 8" descr="lost_generation_by_ixris-d34ovfc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-497" r="-146" b="-235"/>
          <a:stretch/>
        </p:blipFill>
        <p:spPr>
          <a:xfrm>
            <a:off x="838200" y="2514600"/>
            <a:ext cx="7288640" cy="3857323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200400" y="76200"/>
            <a:ext cx="5638800" cy="6400800"/>
          </a:xfrm>
        </p:spPr>
        <p:txBody>
          <a:bodyPr/>
          <a:lstStyle>
            <a:extLst/>
          </a:lstStyle>
          <a:p>
            <a:pPr algn="ctr">
              <a:spcBef>
                <a:spcPts val="432"/>
              </a:spcBef>
            </a:pPr>
            <a:r>
              <a:rPr lang="en-US" altLang="zh-CN" dirty="0" smtClean="0">
                <a:latin typeface="Hei"/>
                <a:ea typeface="Hei"/>
                <a:cs typeface="Hei"/>
              </a:rPr>
              <a:t>		</a:t>
            </a:r>
            <a:r>
              <a:rPr lang="en-US" altLang="zh-CN" sz="2000" dirty="0" smtClean="0">
                <a:latin typeface="Hei"/>
                <a:ea typeface="Hei"/>
                <a:cs typeface="Hei"/>
              </a:rPr>
              <a:t>The Lost Generation</a:t>
            </a:r>
          </a:p>
          <a:p>
            <a:pPr>
              <a:spcBef>
                <a:spcPts val="432"/>
              </a:spcBef>
            </a:pPr>
            <a:endParaRPr lang="en-US" altLang="zh-CN" dirty="0" smtClean="0">
              <a:latin typeface="Hei"/>
              <a:ea typeface="Hei"/>
              <a:cs typeface="Hei"/>
            </a:endParaRPr>
          </a:p>
          <a:p>
            <a:pPr>
              <a:spcBef>
                <a:spcPts val="432"/>
              </a:spcBef>
            </a:pPr>
            <a:r>
              <a:rPr lang="en-US" altLang="zh-CN" dirty="0" smtClean="0">
                <a:latin typeface="Hei"/>
                <a:ea typeface="Hei"/>
                <a:cs typeface="Hei"/>
              </a:rPr>
              <a:t>The </a:t>
            </a:r>
            <a:r>
              <a:rPr lang="en-US" altLang="zh-CN" dirty="0">
                <a:latin typeface="Hei"/>
                <a:ea typeface="Hei"/>
                <a:cs typeface="Hei"/>
              </a:rPr>
              <a:t>men who experienced World War 1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Grew up quickly</a:t>
            </a:r>
          </a:p>
          <a:p>
            <a:pPr>
              <a:spcBef>
                <a:spcPts val="432"/>
              </a:spcBef>
            </a:pP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I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ndependent </a:t>
            </a:r>
            <a:r>
              <a:rPr lang="en-US" altLang="zh-CN" dirty="0">
                <a:latin typeface="Hei"/>
                <a:ea typeface="Hei"/>
                <a:cs typeface="Hei"/>
              </a:rPr>
              <a:t>and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Self</a:t>
            </a:r>
            <a:r>
              <a:rPr lang="en-US" altLang="zh-CN" dirty="0">
                <a:latin typeface="Hei"/>
                <a:ea typeface="Hei"/>
                <a:cs typeface="Hei"/>
              </a:rPr>
              <a:t>-sufficient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>
              <a:spcBef>
                <a:spcPts val="432"/>
              </a:spcBef>
            </a:pP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Proud </a:t>
            </a:r>
            <a:r>
              <a:rPr lang="en-US" altLang="zh-CN" dirty="0">
                <a:latin typeface="Hei"/>
                <a:ea typeface="Hei"/>
                <a:cs typeface="Hei"/>
              </a:rPr>
              <a:t>of themselves</a:t>
            </a:r>
            <a:r>
              <a:rPr lang="zh-CN" altLang="zh-CN" dirty="0"/>
              <a:t> </a:t>
            </a:r>
            <a:r>
              <a:rPr lang="en-US" altLang="zh-CN" dirty="0" smtClean="0"/>
              <a:t>☞ </a:t>
            </a:r>
            <a:r>
              <a:rPr lang="en-US" altLang="zh-CN" dirty="0">
                <a:latin typeface="Hei"/>
                <a:ea typeface="Hei"/>
                <a:cs typeface="Hei"/>
              </a:rPr>
              <a:t>E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xpected </a:t>
            </a:r>
            <a:r>
              <a:rPr lang="en-US" altLang="zh-CN" dirty="0">
                <a:latin typeface="Hei"/>
                <a:ea typeface="Hei"/>
                <a:cs typeface="Hei"/>
              </a:rPr>
              <a:t>to be treated as heroes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>
              <a:spcBef>
                <a:spcPts val="432"/>
              </a:spcBef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C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ynical </a:t>
            </a:r>
            <a:r>
              <a:rPr lang="en-US" altLang="zh-CN" dirty="0">
                <a:latin typeface="Hei"/>
                <a:ea typeface="Hei"/>
                <a:cs typeface="Hei"/>
              </a:rPr>
              <a:t>about humanity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since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>
                <a:latin typeface="Hei"/>
                <a:ea typeface="Hei"/>
                <a:cs typeface="Hei"/>
              </a:rPr>
              <a:t>the government ignored them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>
                <a:latin typeface="Hei"/>
                <a:ea typeface="Hei"/>
                <a:cs typeface="Hei"/>
              </a:rPr>
              <a:t>S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ought </a:t>
            </a:r>
            <a:r>
              <a:rPr lang="en-US" altLang="zh-CN" dirty="0">
                <a:latin typeface="Hei"/>
                <a:ea typeface="Hei"/>
                <a:cs typeface="Hei"/>
              </a:rPr>
              <a:t>for libertinism and happiness without taking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responsibilities</a:t>
            </a:r>
            <a:r>
              <a:rPr lang="zh-CN" altLang="zh-CN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☞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>
                <a:latin typeface="Hei"/>
                <a:ea typeface="Hei"/>
                <a:cs typeface="Hei"/>
              </a:rPr>
              <a:t>G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angsters</a:t>
            </a:r>
            <a:r>
              <a:rPr lang="en-US" altLang="zh-CN" dirty="0">
                <a:latin typeface="Hei"/>
                <a:ea typeface="Hei"/>
                <a:cs typeface="Hei"/>
              </a:rPr>
              <a:t>,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speakeasies </a:t>
            </a:r>
            <a:r>
              <a:rPr lang="en-US" altLang="zh-CN" dirty="0">
                <a:latin typeface="Hei"/>
                <a:ea typeface="Hei"/>
                <a:cs typeface="Hei"/>
              </a:rPr>
              <a:t>and hedonism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Didn’t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believe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in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traditional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values/Believed</a:t>
            </a:r>
            <a:r>
              <a:rPr lang="zh-CN" altLang="en-US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dirty="0">
                <a:latin typeface="Hei"/>
                <a:ea typeface="Hei"/>
                <a:cs typeface="Hei"/>
              </a:rPr>
              <a:t>returning home is no longer necessary</a:t>
            </a:r>
            <a:r>
              <a:rPr lang="zh-CN" altLang="zh-CN" dirty="0">
                <a:latin typeface="Hei"/>
                <a:ea typeface="Hei"/>
                <a:cs typeface="Hei"/>
              </a:rPr>
              <a:t> </a:t>
            </a:r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endParaRPr lang="en-US" altLang="zh-CN" dirty="0">
              <a:latin typeface="Hei"/>
              <a:ea typeface="Hei"/>
              <a:cs typeface="Hei"/>
            </a:endParaRPr>
          </a:p>
          <a:p>
            <a:pPr marL="285750" indent="-285750">
              <a:spcBef>
                <a:spcPts val="432"/>
              </a:spcBef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Nomadic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5208" r="25208"/>
          <a:stretch>
            <a:fillRect/>
          </a:stretch>
        </p:blipFill>
        <p:spPr>
          <a:xfrm>
            <a:off x="228600" y="1447800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1027" r="11027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7894" r="7894"/>
          <a:stretch>
            <a:fillRect/>
          </a:stretch>
        </p:blipFill>
        <p:spPr/>
      </p:pic>
      <p:sp>
        <p:nvSpPr>
          <p:cNvPr id="3" name="文本框 2"/>
          <p:cNvSpPr txBox="1"/>
          <p:nvPr/>
        </p:nvSpPr>
        <p:spPr>
          <a:xfrm>
            <a:off x="381000" y="1676400"/>
            <a:ext cx="421734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Hei"/>
                <a:ea typeface="Hei"/>
                <a:cs typeface="Hei"/>
              </a:rPr>
              <a:t>Influence</a:t>
            </a:r>
            <a:r>
              <a:rPr lang="zh-CN" altLang="en-US" sz="2000" dirty="0" smtClean="0">
                <a:latin typeface="Hei"/>
                <a:ea typeface="Hei"/>
                <a:cs typeface="Hei"/>
              </a:rPr>
              <a:t> </a:t>
            </a:r>
            <a:r>
              <a:rPr lang="en-US" altLang="zh-CN" sz="2000" dirty="0" smtClean="0">
                <a:latin typeface="Hei"/>
                <a:ea typeface="Hei"/>
                <a:cs typeface="Hei"/>
              </a:rPr>
              <a:t>of Literature</a:t>
            </a:r>
            <a:endParaRPr lang="en-US" altLang="zh-CN" sz="2000" dirty="0">
              <a:latin typeface="Hei"/>
              <a:ea typeface="Hei"/>
              <a:cs typeface="Hei"/>
            </a:endParaRPr>
          </a:p>
          <a:p>
            <a:endParaRPr lang="en-US" altLang="zh-CN" dirty="0"/>
          </a:p>
          <a:p>
            <a:endParaRPr lang="en-US" altLang="zh-CN" dirty="0" smtClean="0">
              <a:latin typeface="Hei"/>
              <a:ea typeface="Hei"/>
              <a:cs typeface="Hei"/>
            </a:endParaRPr>
          </a:p>
          <a:p>
            <a:endParaRPr lang="en-US" altLang="zh-CN" dirty="0">
              <a:latin typeface="Hei"/>
              <a:ea typeface="Hei"/>
              <a:cs typeface="Hei"/>
            </a:endParaRPr>
          </a:p>
          <a:p>
            <a:r>
              <a:rPr lang="en-US" altLang="zh-CN" dirty="0" smtClean="0">
                <a:latin typeface="Hei"/>
                <a:ea typeface="Hei"/>
                <a:cs typeface="Hei"/>
              </a:rPr>
              <a:t>After </a:t>
            </a:r>
            <a:r>
              <a:rPr lang="en-US" altLang="zh-CN" dirty="0">
                <a:latin typeface="Hei"/>
                <a:ea typeface="Hei"/>
                <a:cs typeface="Hei"/>
              </a:rPr>
              <a:t>the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war, </a:t>
            </a:r>
            <a:r>
              <a:rPr lang="en-US" altLang="zh-CN" dirty="0">
                <a:latin typeface="Hei"/>
                <a:ea typeface="Hei"/>
                <a:cs typeface="Hei"/>
              </a:rPr>
              <a:t>American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writers</a:t>
            </a:r>
          </a:p>
          <a:p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lost </a:t>
            </a:r>
            <a:r>
              <a:rPr lang="en-US" altLang="zh-CN" dirty="0">
                <a:latin typeface="Hei"/>
                <a:ea typeface="Hei"/>
                <a:cs typeface="Hei"/>
              </a:rPr>
              <a:t>and </a:t>
            </a:r>
            <a:r>
              <a:rPr lang="en-US" altLang="zh-CN" dirty="0" smtClean="0">
                <a:latin typeface="Hei"/>
                <a:ea typeface="Hei"/>
                <a:cs typeface="Hei"/>
              </a:rPr>
              <a:t>aimless</a:t>
            </a:r>
          </a:p>
          <a:p>
            <a:endParaRPr lang="en-US" altLang="zh-CN" dirty="0" smtClean="0">
              <a:latin typeface="Hei"/>
              <a:ea typeface="Hei"/>
              <a:cs typeface="Hei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latin typeface="Hei"/>
                <a:ea typeface="Hei"/>
                <a:cs typeface="Hei"/>
              </a:rPr>
              <a:t>moved </a:t>
            </a:r>
            <a:r>
              <a:rPr lang="en-US" altLang="zh-CN" dirty="0">
                <a:latin typeface="Hei"/>
                <a:ea typeface="Hei"/>
                <a:cs typeface="Hei"/>
              </a:rPr>
              <a:t>to Paris to find the meaning of life and escape from the mess in their hometowns.</a:t>
            </a:r>
            <a:endParaRPr lang="zh-CN" altLang="zh-CN" dirty="0">
              <a:latin typeface="Hei"/>
              <a:ea typeface="Hei"/>
              <a:cs typeface="Hei"/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新建文件夹 (2)\新建文件夹 (5)\IMG_8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282700"/>
            <a:ext cx="6197600" cy="4292600"/>
          </a:xfrm>
          <a:prstGeom prst="rect">
            <a:avLst/>
          </a:prstGeom>
          <a:noFill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249362"/>
          </a:xfrm>
        </p:spPr>
        <p:txBody>
          <a:bodyPr/>
          <a:lstStyle/>
          <a:p>
            <a:pPr algn="ctr"/>
            <a:r>
              <a:rPr kumimoji="1" lang="en-US" altLang="zh-CN" dirty="0" smtClean="0">
                <a:solidFill>
                  <a:srgbClr val="FFFF00"/>
                </a:solidFill>
                <a:latin typeface="Square721 BT" pitchFamily="34" charset="0"/>
              </a:rPr>
              <a:t>Thanks for Watching</a:t>
            </a:r>
            <a:endParaRPr kumimoji="1" lang="zh-CN" altLang="en-US" dirty="0">
              <a:solidFill>
                <a:srgbClr val="FFFF00"/>
              </a:solidFill>
              <a:latin typeface="Square721 B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古典型相册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古典型相册.potx</Template>
  <TotalTime>0</TotalTime>
  <Words>388</Words>
  <Application>Microsoft Macintosh PowerPoint</Application>
  <PresentationFormat>全屏显示(4:3)</PresentationFormat>
  <Paragraphs>93</Paragraphs>
  <Slides>10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古典型相册</vt:lpstr>
      <vt:lpstr>F. Scott Fitzgerald  &amp; The lost Generation</vt:lpstr>
      <vt:lpstr>PowerPoint 演示文稿</vt:lpstr>
      <vt:lpstr>PowerPoint 演示文稿</vt:lpstr>
      <vt:lpstr>Important Influences on  F. Scott Fitzgerald's Life</vt:lpstr>
      <vt:lpstr>Important Influences on  F. Scott Fitzgerald's Life</vt:lpstr>
      <vt:lpstr>PowerPoint 演示文稿</vt:lpstr>
      <vt:lpstr>PowerPoint 演示文稿</vt:lpstr>
      <vt:lpstr>PowerPoint 演示文稿</vt:lpstr>
      <vt:lpstr>Thanks for Watching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2014-10-16T01:05:03Z</dcterms:modified>
</cp:coreProperties>
</file>