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310" r:id="rId3"/>
    <p:sldId id="311" r:id="rId4"/>
    <p:sldId id="305" r:id="rId5"/>
    <p:sldId id="306" r:id="rId6"/>
    <p:sldId id="307" r:id="rId7"/>
    <p:sldId id="308" r:id="rId8"/>
    <p:sldId id="30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F"/>
    <a:srgbClr val="FFE5EC"/>
    <a:srgbClr val="FF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5B099E-A217-44AE-B32F-C76E85FE6DBE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CB6705-C518-4477-B9B9-03274A15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87E2-A6F5-48A4-9EB8-65CDB7D71494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F6C0-D8E7-41F9-80CF-02A1EB3A9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2E9E-1BBC-4DF7-ACD1-1E02B3020432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AD44-B465-46D8-BA07-E074BF26C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2C9B-C62E-46B8-B5F5-1CA3FD7681D1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510D-BD2A-4E84-B6AD-4E745E0E1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F358-9F20-4532-8DA1-25473695FC81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3723-97D9-4CBB-9A57-A12D324A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3F32-B759-4E52-94D7-86D481D36B69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0CD3-C0B5-4F2E-91B2-C869B24A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EBD8-71EF-45E5-943B-CFD9FAFC1F28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742B-1714-42A1-9D9E-B5B815B8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595C-1C76-48DA-B26B-67E43BBC4A7F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D810-914B-4B62-8557-1CE0065F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C228-0559-42C4-8D4B-381EA6DBAB81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7B73-782E-465D-8BED-1E2CF2328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FE23-040F-4AC7-8867-4D21ACCCBEA6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91C6-157F-4100-A60E-66093FC0D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FD41-4F28-4967-B3C5-654B6CFF20D6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2C96-7C6C-4DE5-B973-DC6EF62E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FB7F-AC71-4863-8E9B-67ADBD24E8E1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92D2-9222-4D6F-AD8F-ABFCE6B8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754D1-F097-4C51-875F-6612B1FC4868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78A25-B732-497F-B1DD-EC51603B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History?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/>
              <a:t>A list of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Dates,…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Names,…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Places,…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Facts,…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Events?</a:t>
            </a:r>
            <a:endParaRPr lang="en-US" sz="3000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1755" t="1897" r="2216" b="1430"/>
          <a:stretch>
            <a:fillRect/>
          </a:stretch>
        </p:blipFill>
        <p:spPr bwMode="auto">
          <a:xfrm>
            <a:off x="2514600" y="1579563"/>
            <a:ext cx="61515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What is History? 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History is an account of the past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Accounts differ depending on one’s perspective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We must rely on evidence to construct accounts of the past.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We must question the reliability of each piece of evidence.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Any single piece of evidence is insufficient to build a plausible account.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Elements of Historical Thinking</a:t>
            </a:r>
            <a:endParaRPr lang="zh-CN" altLang="en-US" dirty="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CN" dirty="0" smtClean="0"/>
              <a:t>1. Multiple Accounts &amp; Perspectives</a:t>
            </a:r>
          </a:p>
          <a:p>
            <a:pPr marL="0" indent="0">
              <a:buFont typeface="Arial" charset="0"/>
              <a:buNone/>
            </a:pPr>
            <a:r>
              <a:rPr lang="en-US" altLang="zh-CN" dirty="0" smtClean="0"/>
              <a:t>2. Analysis of Primary Sources</a:t>
            </a:r>
          </a:p>
          <a:p>
            <a:pPr marL="0" indent="0">
              <a:buFont typeface="Arial" charset="0"/>
              <a:buNone/>
            </a:pPr>
            <a:r>
              <a:rPr lang="en-US" altLang="zh-CN" dirty="0" smtClean="0"/>
              <a:t>3. Sourcing</a:t>
            </a:r>
          </a:p>
          <a:p>
            <a:pPr marL="0" indent="0">
              <a:buFont typeface="Arial" charset="0"/>
              <a:buNone/>
            </a:pPr>
            <a:r>
              <a:rPr lang="en-US" altLang="zh-CN" dirty="0" smtClean="0"/>
              <a:t>4. Understanding Historical Context</a:t>
            </a:r>
          </a:p>
          <a:p>
            <a:pPr marL="0" indent="0">
              <a:buFont typeface="Arial" charset="0"/>
              <a:buNone/>
            </a:pPr>
            <a:r>
              <a:rPr lang="en-US" altLang="zh-CN" dirty="0" smtClean="0"/>
              <a:t>5. Claim-Evidence Connection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924800" cy="5257800"/>
          </a:xfrm>
        </p:spPr>
        <p:txBody>
          <a:bodyPr anchor="t"/>
          <a:lstStyle/>
          <a:p>
            <a:pPr algn="l"/>
            <a:r>
              <a:rPr lang="en-US" sz="6000" b="1" dirty="0" smtClean="0"/>
              <a:t>Reading Like a Historian</a:t>
            </a:r>
            <a:br>
              <a:rPr lang="en-US" sz="60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S</a:t>
            </a:r>
            <a:r>
              <a:rPr lang="en-US" dirty="0" smtClean="0"/>
              <a:t>ourcing</a:t>
            </a:r>
            <a:br>
              <a:rPr lang="en-US" dirty="0" smtClean="0"/>
            </a:br>
            <a:r>
              <a:rPr lang="en-US" b="1" dirty="0" smtClean="0"/>
              <a:t>C</a:t>
            </a:r>
            <a:r>
              <a:rPr lang="en-US" dirty="0" smtClean="0"/>
              <a:t>lose reading</a:t>
            </a:r>
            <a:br>
              <a:rPr lang="en-US" dirty="0" smtClean="0"/>
            </a:br>
            <a:r>
              <a:rPr lang="en-US" b="1" dirty="0" smtClean="0"/>
              <a:t>C</a:t>
            </a:r>
            <a:r>
              <a:rPr lang="en-US" dirty="0" smtClean="0"/>
              <a:t>orroboration</a:t>
            </a:r>
            <a:br>
              <a:rPr lang="en-US" dirty="0" smtClean="0"/>
            </a:br>
            <a:r>
              <a:rPr lang="en-US" b="1" dirty="0" smtClean="0"/>
              <a:t>C</a:t>
            </a:r>
            <a:r>
              <a:rPr lang="en-US" dirty="0" smtClean="0"/>
              <a:t>ontextualization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pPr algn="l"/>
            <a:r>
              <a:rPr lang="en-US" sz="4000" b="1" smtClean="0"/>
              <a:t>C</a:t>
            </a:r>
            <a:r>
              <a:rPr lang="en-US" sz="4000" smtClean="0"/>
              <a:t>onsider the source:</a:t>
            </a:r>
            <a:br>
              <a:rPr lang="en-US" sz="4000" smtClean="0"/>
            </a:br>
            <a:r>
              <a:rPr lang="en-US" sz="4000" smtClean="0"/>
              <a:t>	</a:t>
            </a:r>
            <a:r>
              <a:rPr lang="en-US" sz="2800" smtClean="0"/>
              <a:t>Who made this document? When?</a:t>
            </a:r>
            <a:br>
              <a:rPr lang="en-US" sz="2800" smtClean="0"/>
            </a:br>
            <a:r>
              <a:rPr lang="en-US" sz="2800" smtClean="0"/>
              <a:t>	Who was it made for? How was it made?</a:t>
            </a:r>
            <a:br>
              <a:rPr lang="en-US" sz="2800" smtClean="0"/>
            </a:br>
            <a:r>
              <a:rPr lang="en-US" sz="2800" smtClean="0"/>
              <a:t>	How was it disseminated?</a:t>
            </a:r>
            <a:br>
              <a:rPr lang="en-US" sz="2800" smtClean="0"/>
            </a:br>
            <a:r>
              <a:rPr lang="en-US" sz="2800" smtClean="0"/>
              <a:t>	What is its message or argument?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915400" cy="52578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rgbClr val="A6A6A6"/>
                </a:solidFill>
              </a:rPr>
              <a:t>C</a:t>
            </a:r>
            <a:r>
              <a:rPr lang="en-US" sz="4000" smtClean="0">
                <a:solidFill>
                  <a:srgbClr val="A6A6A6"/>
                </a:solidFill>
              </a:rPr>
              <a:t>onsider the source</a:t>
            </a:r>
            <a:br>
              <a:rPr lang="en-US" sz="4000" smtClean="0">
                <a:solidFill>
                  <a:srgbClr val="A6A6A6"/>
                </a:solidFill>
              </a:rPr>
            </a:br>
            <a:r>
              <a:rPr lang="en-US" sz="4000" b="1" smtClean="0"/>
              <a:t>C</a:t>
            </a:r>
            <a:r>
              <a:rPr lang="en-US" sz="4000" smtClean="0"/>
              <a:t>lose reading:</a:t>
            </a:r>
            <a:br>
              <a:rPr lang="en-US" sz="4000" smtClean="0"/>
            </a:br>
            <a:r>
              <a:rPr lang="en-US" sz="4000" smtClean="0"/>
              <a:t>	</a:t>
            </a:r>
            <a:r>
              <a:rPr lang="en-US" sz="2800" smtClean="0"/>
              <a:t>What choices did the creator of this document make?</a:t>
            </a:r>
            <a:br>
              <a:rPr lang="en-US" sz="2800" smtClean="0"/>
            </a:br>
            <a:r>
              <a:rPr lang="en-US" sz="2800" smtClean="0"/>
              <a:t>	What do those choices say about the past?</a:t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2800" i="1" smtClean="0"/>
              <a:t>How might this document have looked different?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rgbClr val="A6A6A6"/>
                </a:solidFill>
              </a:rPr>
              <a:t>C</a:t>
            </a:r>
            <a:r>
              <a:rPr lang="en-US" sz="4000" smtClean="0">
                <a:solidFill>
                  <a:srgbClr val="A6A6A6"/>
                </a:solidFill>
              </a:rPr>
              <a:t>onsider the source</a:t>
            </a:r>
            <a:br>
              <a:rPr lang="en-US" sz="4000" smtClean="0">
                <a:solidFill>
                  <a:srgbClr val="A6A6A6"/>
                </a:solidFill>
              </a:rPr>
            </a:br>
            <a:r>
              <a:rPr lang="en-US" sz="4000" b="1" smtClean="0">
                <a:solidFill>
                  <a:srgbClr val="A6A6A6"/>
                </a:solidFill>
              </a:rPr>
              <a:t>C</a:t>
            </a:r>
            <a:r>
              <a:rPr lang="en-US" sz="4000" smtClean="0">
                <a:solidFill>
                  <a:srgbClr val="A6A6A6"/>
                </a:solidFill>
              </a:rPr>
              <a:t>lose reading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/>
              <a:t>C</a:t>
            </a:r>
            <a:r>
              <a:rPr lang="en-US" sz="4000" smtClean="0"/>
              <a:t>orroboration:</a:t>
            </a:r>
            <a:br>
              <a:rPr lang="en-US" sz="4000" smtClean="0"/>
            </a:br>
            <a:r>
              <a:rPr lang="en-US" sz="4000" smtClean="0"/>
              <a:t>	</a:t>
            </a:r>
            <a:r>
              <a:rPr lang="en-US" sz="2800" smtClean="0"/>
              <a:t>What other texts appeared at this moment?</a:t>
            </a:r>
            <a:br>
              <a:rPr lang="en-US" sz="2800" smtClean="0"/>
            </a:br>
            <a:r>
              <a:rPr lang="en-US" sz="2800" smtClean="0"/>
              <a:t>	How do they support or complicate this document?</a:t>
            </a:r>
            <a:br>
              <a:rPr lang="en-US" sz="2800" smtClean="0"/>
            </a:br>
            <a:r>
              <a:rPr lang="en-US" sz="2800" smtClean="0"/>
              <a:t>	What do the disagreements tell us?</a:t>
            </a: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rgbClr val="A6A6A6"/>
                </a:solidFill>
              </a:rPr>
              <a:t>C</a:t>
            </a:r>
            <a:r>
              <a:rPr lang="en-US" sz="4000" smtClean="0">
                <a:solidFill>
                  <a:srgbClr val="A6A6A6"/>
                </a:solidFill>
              </a:rPr>
              <a:t>onsider the source</a:t>
            </a:r>
            <a:br>
              <a:rPr lang="en-US" sz="4000" smtClean="0">
                <a:solidFill>
                  <a:srgbClr val="A6A6A6"/>
                </a:solidFill>
              </a:rPr>
            </a:br>
            <a:r>
              <a:rPr lang="en-US" sz="4000" b="1" smtClean="0">
                <a:solidFill>
                  <a:srgbClr val="A6A6A6"/>
                </a:solidFill>
              </a:rPr>
              <a:t>C</a:t>
            </a:r>
            <a:r>
              <a:rPr lang="en-US" sz="4000" smtClean="0">
                <a:solidFill>
                  <a:srgbClr val="A6A6A6"/>
                </a:solidFill>
              </a:rPr>
              <a:t>lose Reading</a:t>
            </a:r>
            <a:br>
              <a:rPr lang="en-US" sz="4000" smtClean="0">
                <a:solidFill>
                  <a:srgbClr val="A6A6A6"/>
                </a:solidFill>
              </a:rPr>
            </a:br>
            <a:r>
              <a:rPr lang="en-US" sz="4000" b="1" smtClean="0">
                <a:solidFill>
                  <a:srgbClr val="A6A6A6"/>
                </a:solidFill>
              </a:rPr>
              <a:t>C</a:t>
            </a:r>
            <a:r>
              <a:rPr lang="en-US" sz="4000" smtClean="0">
                <a:solidFill>
                  <a:srgbClr val="A6A6A6"/>
                </a:solidFill>
              </a:rPr>
              <a:t>orroboration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/>
              <a:t>C</a:t>
            </a:r>
            <a:r>
              <a:rPr lang="en-US" sz="4000" smtClean="0"/>
              <a:t>ontextualization:</a:t>
            </a:r>
            <a:br>
              <a:rPr lang="en-US" sz="4000" smtClean="0"/>
            </a:br>
            <a:r>
              <a:rPr lang="en-US" sz="4000" smtClean="0"/>
              <a:t>	</a:t>
            </a:r>
            <a:r>
              <a:rPr lang="en-US" sz="2800" smtClean="0"/>
              <a:t>What was going on when this document appeared? </a:t>
            </a:r>
            <a:br>
              <a:rPr lang="en-US" sz="2800" smtClean="0"/>
            </a:br>
            <a:r>
              <a:rPr lang="en-US" sz="2800" smtClean="0"/>
              <a:t>	How did those events affect its creation?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115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is History?</vt:lpstr>
      <vt:lpstr>What is History? </vt:lpstr>
      <vt:lpstr>Elements of Historical Thinking</vt:lpstr>
      <vt:lpstr>Reading Like a Historian  Sourcing Close reading Corroboration Contextualization</vt:lpstr>
      <vt:lpstr>Consider the source:  Who made this document? When?  Who was it made for? How was it made?  How was it disseminated?  What is its message or argument? </vt:lpstr>
      <vt:lpstr>Consider the source Close reading:  What choices did the creator of this document make?  What do those choices say about the past?  How might this document have looked different? </vt:lpstr>
      <vt:lpstr>Consider the source Close reading Corroboration:  What other texts appeared at this moment?  How do they support or complicate this document?  What do the disagreements tell us?</vt:lpstr>
      <vt:lpstr>Consider the source Close Reading Corroboration  Contextualization:  What was going on when this document appeared?   How did those events affect its creation?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Tutti Jackson</dc:creator>
  <cp:lastModifiedBy>Ward Andrew Wesl</cp:lastModifiedBy>
  <cp:revision>90</cp:revision>
  <dcterms:created xsi:type="dcterms:W3CDTF">2011-11-29T19:06:42Z</dcterms:created>
  <dcterms:modified xsi:type="dcterms:W3CDTF">2016-08-18T05:09:10Z</dcterms:modified>
</cp:coreProperties>
</file>