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71" r:id="rId1"/>
    <p:sldMasterId id="2147484389" r:id="rId2"/>
  </p:sldMasterIdLst>
  <p:notesMasterIdLst>
    <p:notesMasterId r:id="rId23"/>
  </p:notesMasterIdLst>
  <p:sldIdLst>
    <p:sldId id="256" r:id="rId3"/>
    <p:sldId id="271" r:id="rId4"/>
    <p:sldId id="272" r:id="rId5"/>
    <p:sldId id="273" r:id="rId6"/>
    <p:sldId id="269" r:id="rId7"/>
    <p:sldId id="257" r:id="rId8"/>
    <p:sldId id="274" r:id="rId9"/>
    <p:sldId id="266" r:id="rId10"/>
    <p:sldId id="275" r:id="rId11"/>
    <p:sldId id="265" r:id="rId12"/>
    <p:sldId id="258" r:id="rId13"/>
    <p:sldId id="259" r:id="rId14"/>
    <p:sldId id="276" r:id="rId15"/>
    <p:sldId id="261" r:id="rId16"/>
    <p:sldId id="260" r:id="rId17"/>
    <p:sldId id="262" r:id="rId18"/>
    <p:sldId id="277" r:id="rId19"/>
    <p:sldId id="279" r:id="rId20"/>
    <p:sldId id="263"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D71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9" autoAdjust="0"/>
    <p:restoredTop sz="94660"/>
  </p:normalViewPr>
  <p:slideViewPr>
    <p:cSldViewPr snapToGrid="0">
      <p:cViewPr varScale="1">
        <p:scale>
          <a:sx n="57" d="100"/>
          <a:sy n="57" d="100"/>
        </p:scale>
        <p:origin x="-108" y="-3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36D71C-48DE-46DE-9C14-CDFDD91BCCAB}" type="datetimeFigureOut">
              <a:rPr lang="en-US" smtClean="0"/>
              <a:t>10/24/2014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1F0C22-3FC5-4FC1-8605-BEC90895EB35}" type="slidenum">
              <a:rPr lang="en-US" smtClean="0"/>
              <a:t>‹#›</a:t>
            </a:fld>
            <a:endParaRPr lang="en-US"/>
          </a:p>
        </p:txBody>
      </p:sp>
    </p:spTree>
    <p:extLst>
      <p:ext uri="{BB962C8B-B14F-4D97-AF65-F5344CB8AC3E}">
        <p14:creationId xmlns:p14="http://schemas.microsoft.com/office/powerpoint/2010/main" val="2876313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1F0C22-3FC5-4FC1-8605-BEC90895EB35}" type="slidenum">
              <a:rPr lang="en-US" smtClean="0"/>
              <a:t>1</a:t>
            </a:fld>
            <a:endParaRPr lang="en-US"/>
          </a:p>
        </p:txBody>
      </p:sp>
    </p:spTree>
    <p:extLst>
      <p:ext uri="{BB962C8B-B14F-4D97-AF65-F5344CB8AC3E}">
        <p14:creationId xmlns:p14="http://schemas.microsoft.com/office/powerpoint/2010/main" val="2119907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F60B87C-861F-419D-8949-406458CBDCA4}" type="datetimeFigureOut">
              <a:rPr lang="en-US" smtClean="0"/>
              <a:t>10/24/2014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A86A0-0FA3-4D2A-B144-88F3713B7F60}" type="slidenum">
              <a:rPr lang="en-US" smtClean="0"/>
              <a:t>‹#›</a:t>
            </a:fld>
            <a:endParaRPr lang="en-US"/>
          </a:p>
        </p:txBody>
      </p:sp>
    </p:spTree>
    <p:extLst>
      <p:ext uri="{BB962C8B-B14F-4D97-AF65-F5344CB8AC3E}">
        <p14:creationId xmlns:p14="http://schemas.microsoft.com/office/powerpoint/2010/main" val="4115122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60B87C-861F-419D-8949-406458CBDCA4}" type="datetimeFigureOut">
              <a:rPr lang="en-US" smtClean="0"/>
              <a:t>10/24/2014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A86A0-0FA3-4D2A-B144-88F3713B7F60}" type="slidenum">
              <a:rPr lang="en-US" smtClean="0"/>
              <a:t>‹#›</a:t>
            </a:fld>
            <a:endParaRPr lang="en-US"/>
          </a:p>
        </p:txBody>
      </p:sp>
    </p:spTree>
    <p:extLst>
      <p:ext uri="{BB962C8B-B14F-4D97-AF65-F5344CB8AC3E}">
        <p14:creationId xmlns:p14="http://schemas.microsoft.com/office/powerpoint/2010/main" val="136674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60B87C-861F-419D-8949-406458CBDCA4}" type="datetimeFigureOut">
              <a:rPr lang="en-US" smtClean="0"/>
              <a:t>10/24/2014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A86A0-0FA3-4D2A-B144-88F3713B7F60}" type="slidenum">
              <a:rPr lang="en-US" smtClean="0"/>
              <a:t>‹#›</a:t>
            </a:fld>
            <a:endParaRPr lang="en-US"/>
          </a:p>
        </p:txBody>
      </p:sp>
    </p:spTree>
    <p:extLst>
      <p:ext uri="{BB962C8B-B14F-4D97-AF65-F5344CB8AC3E}">
        <p14:creationId xmlns:p14="http://schemas.microsoft.com/office/powerpoint/2010/main" val="479447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60B87C-861F-419D-8949-406458CBDCA4}" type="datetimeFigureOut">
              <a:rPr lang="en-US" smtClean="0"/>
              <a:t>10/24/2014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A86A0-0FA3-4D2A-B144-88F3713B7F60}"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52475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60B87C-861F-419D-8949-406458CBDCA4}" type="datetimeFigureOut">
              <a:rPr lang="en-US" smtClean="0"/>
              <a:t>10/24/2014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A86A0-0FA3-4D2A-B144-88F3713B7F60}" type="slidenum">
              <a:rPr lang="en-US" smtClean="0"/>
              <a:t>‹#›</a:t>
            </a:fld>
            <a:endParaRPr lang="en-US"/>
          </a:p>
        </p:txBody>
      </p:sp>
    </p:spTree>
    <p:extLst>
      <p:ext uri="{BB962C8B-B14F-4D97-AF65-F5344CB8AC3E}">
        <p14:creationId xmlns:p14="http://schemas.microsoft.com/office/powerpoint/2010/main" val="2213947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F60B87C-861F-419D-8949-406458CBDCA4}" type="datetimeFigureOut">
              <a:rPr lang="en-US" smtClean="0"/>
              <a:t>10/24/2014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DA86A0-0FA3-4D2A-B144-88F3713B7F60}" type="slidenum">
              <a:rPr lang="en-US" smtClean="0"/>
              <a:t>‹#›</a:t>
            </a:fld>
            <a:endParaRPr lang="en-US"/>
          </a:p>
        </p:txBody>
      </p:sp>
    </p:spTree>
    <p:extLst>
      <p:ext uri="{BB962C8B-B14F-4D97-AF65-F5344CB8AC3E}">
        <p14:creationId xmlns:p14="http://schemas.microsoft.com/office/powerpoint/2010/main" val="365147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F60B87C-861F-419D-8949-406458CBDCA4}" type="datetimeFigureOut">
              <a:rPr lang="en-US" smtClean="0"/>
              <a:t>10/24/2014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DA86A0-0FA3-4D2A-B144-88F3713B7F60}" type="slidenum">
              <a:rPr lang="en-US" smtClean="0"/>
              <a:t>‹#›</a:t>
            </a:fld>
            <a:endParaRPr lang="en-US"/>
          </a:p>
        </p:txBody>
      </p:sp>
    </p:spTree>
    <p:extLst>
      <p:ext uri="{BB962C8B-B14F-4D97-AF65-F5344CB8AC3E}">
        <p14:creationId xmlns:p14="http://schemas.microsoft.com/office/powerpoint/2010/main" val="121418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60B87C-861F-419D-8949-406458CBDCA4}" type="datetimeFigureOut">
              <a:rPr lang="en-US" smtClean="0"/>
              <a:t>10/24/2014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A86A0-0FA3-4D2A-B144-88F3713B7F60}" type="slidenum">
              <a:rPr lang="en-US" smtClean="0"/>
              <a:t>‹#›</a:t>
            </a:fld>
            <a:endParaRPr lang="en-US"/>
          </a:p>
        </p:txBody>
      </p:sp>
    </p:spTree>
    <p:extLst>
      <p:ext uri="{BB962C8B-B14F-4D97-AF65-F5344CB8AC3E}">
        <p14:creationId xmlns:p14="http://schemas.microsoft.com/office/powerpoint/2010/main" val="3229256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60B87C-861F-419D-8949-406458CBDCA4}" type="datetimeFigureOut">
              <a:rPr lang="en-US" smtClean="0"/>
              <a:t>10/24/2014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A86A0-0FA3-4D2A-B144-88F3713B7F60}" type="slidenum">
              <a:rPr lang="en-US" smtClean="0"/>
              <a:t>‹#›</a:t>
            </a:fld>
            <a:endParaRPr lang="en-US"/>
          </a:p>
        </p:txBody>
      </p:sp>
    </p:spTree>
    <p:extLst>
      <p:ext uri="{BB962C8B-B14F-4D97-AF65-F5344CB8AC3E}">
        <p14:creationId xmlns:p14="http://schemas.microsoft.com/office/powerpoint/2010/main" val="2028108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F60B87C-861F-419D-8949-406458CBDCA4}" type="datetimeFigureOut">
              <a:rPr lang="en-US" smtClean="0"/>
              <a:t>10/24/2014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A86A0-0FA3-4D2A-B144-88F3713B7F60}" type="slidenum">
              <a:rPr lang="en-US" smtClean="0"/>
              <a:t>‹#›</a:t>
            </a:fld>
            <a:endParaRPr lang="en-US"/>
          </a:p>
        </p:txBody>
      </p:sp>
    </p:spTree>
    <p:extLst>
      <p:ext uri="{BB962C8B-B14F-4D97-AF65-F5344CB8AC3E}">
        <p14:creationId xmlns:p14="http://schemas.microsoft.com/office/powerpoint/2010/main" val="14157544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60B87C-861F-419D-8949-406458CBDCA4}" type="datetimeFigureOut">
              <a:rPr lang="en-US" smtClean="0"/>
              <a:t>10/24/2014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A86A0-0FA3-4D2A-B144-88F3713B7F60}" type="slidenum">
              <a:rPr lang="en-US" smtClean="0"/>
              <a:t>‹#›</a:t>
            </a:fld>
            <a:endParaRPr lang="en-US"/>
          </a:p>
        </p:txBody>
      </p:sp>
    </p:spTree>
    <p:extLst>
      <p:ext uri="{BB962C8B-B14F-4D97-AF65-F5344CB8AC3E}">
        <p14:creationId xmlns:p14="http://schemas.microsoft.com/office/powerpoint/2010/main" val="49492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60B87C-861F-419D-8949-406458CBDCA4}" type="datetimeFigureOut">
              <a:rPr lang="en-US" smtClean="0"/>
              <a:t>10/24/2014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A86A0-0FA3-4D2A-B144-88F3713B7F60}" type="slidenum">
              <a:rPr lang="en-US" smtClean="0"/>
              <a:t>‹#›</a:t>
            </a:fld>
            <a:endParaRPr lang="en-US"/>
          </a:p>
        </p:txBody>
      </p:sp>
    </p:spTree>
    <p:extLst>
      <p:ext uri="{BB962C8B-B14F-4D97-AF65-F5344CB8AC3E}">
        <p14:creationId xmlns:p14="http://schemas.microsoft.com/office/powerpoint/2010/main" val="4185709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60B87C-861F-419D-8949-406458CBDCA4}" type="datetimeFigureOut">
              <a:rPr lang="en-US" smtClean="0"/>
              <a:t>10/24/2014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A86A0-0FA3-4D2A-B144-88F3713B7F60}" type="slidenum">
              <a:rPr lang="en-US" smtClean="0"/>
              <a:t>‹#›</a:t>
            </a:fld>
            <a:endParaRPr lang="en-US"/>
          </a:p>
        </p:txBody>
      </p:sp>
    </p:spTree>
    <p:extLst>
      <p:ext uri="{BB962C8B-B14F-4D97-AF65-F5344CB8AC3E}">
        <p14:creationId xmlns:p14="http://schemas.microsoft.com/office/powerpoint/2010/main" val="543386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60B87C-861F-419D-8949-406458CBDCA4}" type="datetimeFigureOut">
              <a:rPr lang="en-US" smtClean="0"/>
              <a:t>10/24/2014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A86A0-0FA3-4D2A-B144-88F3713B7F60}" type="slidenum">
              <a:rPr lang="en-US" smtClean="0"/>
              <a:t>‹#›</a:t>
            </a:fld>
            <a:endParaRPr lang="en-US"/>
          </a:p>
        </p:txBody>
      </p:sp>
    </p:spTree>
    <p:extLst>
      <p:ext uri="{BB962C8B-B14F-4D97-AF65-F5344CB8AC3E}">
        <p14:creationId xmlns:p14="http://schemas.microsoft.com/office/powerpoint/2010/main" val="3119552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F60B87C-861F-419D-8949-406458CBDCA4}" type="datetimeFigureOut">
              <a:rPr lang="en-US" smtClean="0"/>
              <a:t>10/24/2014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DA86A0-0FA3-4D2A-B144-88F3713B7F60}" type="slidenum">
              <a:rPr lang="en-US" smtClean="0"/>
              <a:t>‹#›</a:t>
            </a:fld>
            <a:endParaRPr lang="en-US"/>
          </a:p>
        </p:txBody>
      </p:sp>
    </p:spTree>
    <p:extLst>
      <p:ext uri="{BB962C8B-B14F-4D97-AF65-F5344CB8AC3E}">
        <p14:creationId xmlns:p14="http://schemas.microsoft.com/office/powerpoint/2010/main" val="4111333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F60B87C-861F-419D-8949-406458CBDCA4}" type="datetimeFigureOut">
              <a:rPr lang="en-US" smtClean="0"/>
              <a:t>10/24/2014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DA86A0-0FA3-4D2A-B144-88F3713B7F60}" type="slidenum">
              <a:rPr lang="en-US" smtClean="0"/>
              <a:t>‹#›</a:t>
            </a:fld>
            <a:endParaRPr lang="en-US"/>
          </a:p>
        </p:txBody>
      </p:sp>
    </p:spTree>
    <p:extLst>
      <p:ext uri="{BB962C8B-B14F-4D97-AF65-F5344CB8AC3E}">
        <p14:creationId xmlns:p14="http://schemas.microsoft.com/office/powerpoint/2010/main" val="34470275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60B87C-861F-419D-8949-406458CBDCA4}" type="datetimeFigureOut">
              <a:rPr lang="en-US" smtClean="0"/>
              <a:t>10/24/2014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DA86A0-0FA3-4D2A-B144-88F3713B7F60}" type="slidenum">
              <a:rPr lang="en-US" smtClean="0"/>
              <a:t>‹#›</a:t>
            </a:fld>
            <a:endParaRPr lang="en-US"/>
          </a:p>
        </p:txBody>
      </p:sp>
    </p:spTree>
    <p:extLst>
      <p:ext uri="{BB962C8B-B14F-4D97-AF65-F5344CB8AC3E}">
        <p14:creationId xmlns:p14="http://schemas.microsoft.com/office/powerpoint/2010/main" val="14810354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60B87C-861F-419D-8949-406458CBDCA4}" type="datetimeFigureOut">
              <a:rPr lang="en-US" smtClean="0"/>
              <a:t>10/24/2014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A86A0-0FA3-4D2A-B144-88F3713B7F60}" type="slidenum">
              <a:rPr lang="en-US" smtClean="0"/>
              <a:t>‹#›</a:t>
            </a:fld>
            <a:endParaRPr lang="en-US"/>
          </a:p>
        </p:txBody>
      </p:sp>
    </p:spTree>
    <p:extLst>
      <p:ext uri="{BB962C8B-B14F-4D97-AF65-F5344CB8AC3E}">
        <p14:creationId xmlns:p14="http://schemas.microsoft.com/office/powerpoint/2010/main" val="4019171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7F60B87C-861F-419D-8949-406458CBDCA4}" type="datetimeFigureOut">
              <a:rPr lang="en-US" smtClean="0"/>
              <a:t>10/24/2014</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91DA86A0-0FA3-4D2A-B144-88F3713B7F60}" type="slidenum">
              <a:rPr lang="en-US" smtClean="0"/>
              <a:t>‹#›</a:t>
            </a:fld>
            <a:endParaRPr lang="en-US"/>
          </a:p>
        </p:txBody>
      </p:sp>
    </p:spTree>
    <p:extLst>
      <p:ext uri="{BB962C8B-B14F-4D97-AF65-F5344CB8AC3E}">
        <p14:creationId xmlns:p14="http://schemas.microsoft.com/office/powerpoint/2010/main" val="1748428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60B87C-861F-419D-8949-406458CBDCA4}" type="datetimeFigureOut">
              <a:rPr lang="en-US" smtClean="0"/>
              <a:t>10/24/2014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A86A0-0FA3-4D2A-B144-88F3713B7F60}" type="slidenum">
              <a:rPr lang="en-US" smtClean="0"/>
              <a:t>‹#›</a:t>
            </a:fld>
            <a:endParaRPr lang="en-US"/>
          </a:p>
        </p:txBody>
      </p:sp>
    </p:spTree>
    <p:extLst>
      <p:ext uri="{BB962C8B-B14F-4D97-AF65-F5344CB8AC3E}">
        <p14:creationId xmlns:p14="http://schemas.microsoft.com/office/powerpoint/2010/main" val="5802488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7F60B87C-861F-419D-8949-406458CBDCA4}" type="datetimeFigureOut">
              <a:rPr lang="en-US" smtClean="0"/>
              <a:t>10/24/2014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A86A0-0FA3-4D2A-B144-88F3713B7F60}" type="slidenum">
              <a:rPr lang="en-US" smtClean="0"/>
              <a:t>‹#›</a:t>
            </a:fld>
            <a:endParaRPr lang="en-US"/>
          </a:p>
        </p:txBody>
      </p:sp>
    </p:spTree>
    <p:extLst>
      <p:ext uri="{BB962C8B-B14F-4D97-AF65-F5344CB8AC3E}">
        <p14:creationId xmlns:p14="http://schemas.microsoft.com/office/powerpoint/2010/main" val="2935161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7F60B87C-861F-419D-8949-406458CBDCA4}" type="datetimeFigureOut">
              <a:rPr lang="en-US" smtClean="0"/>
              <a:t>10/24/2014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DA86A0-0FA3-4D2A-B144-88F3713B7F60}" type="slidenum">
              <a:rPr lang="en-US" smtClean="0"/>
              <a:t>‹#›</a:t>
            </a:fld>
            <a:endParaRPr lang="en-US"/>
          </a:p>
        </p:txBody>
      </p:sp>
    </p:spTree>
    <p:extLst>
      <p:ext uri="{BB962C8B-B14F-4D97-AF65-F5344CB8AC3E}">
        <p14:creationId xmlns:p14="http://schemas.microsoft.com/office/powerpoint/2010/main" val="1031132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60B87C-861F-419D-8949-406458CBDCA4}" type="datetimeFigureOut">
              <a:rPr lang="en-US" smtClean="0"/>
              <a:t>10/24/2014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A86A0-0FA3-4D2A-B144-88F3713B7F60}" type="slidenum">
              <a:rPr lang="en-US" smtClean="0"/>
              <a:t>‹#›</a:t>
            </a:fld>
            <a:endParaRPr lang="en-US"/>
          </a:p>
        </p:txBody>
      </p:sp>
    </p:spTree>
    <p:extLst>
      <p:ext uri="{BB962C8B-B14F-4D97-AF65-F5344CB8AC3E}">
        <p14:creationId xmlns:p14="http://schemas.microsoft.com/office/powerpoint/2010/main" val="4804154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60B87C-861F-419D-8949-406458CBDCA4}" type="datetimeFigureOut">
              <a:rPr lang="en-US" smtClean="0"/>
              <a:t>10/24/2014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A86A0-0FA3-4D2A-B144-88F3713B7F60}" type="slidenum">
              <a:rPr lang="en-US" smtClean="0"/>
              <a:t>‹#›</a:t>
            </a:fld>
            <a:endParaRPr lang="en-US"/>
          </a:p>
        </p:txBody>
      </p:sp>
    </p:spTree>
    <p:extLst>
      <p:ext uri="{BB962C8B-B14F-4D97-AF65-F5344CB8AC3E}">
        <p14:creationId xmlns:p14="http://schemas.microsoft.com/office/powerpoint/2010/main" val="12588780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60B87C-861F-419D-8949-406458CBDCA4}" type="datetimeFigureOut">
              <a:rPr lang="en-US" smtClean="0"/>
              <a:t>10/24/2014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A86A0-0FA3-4D2A-B144-88F3713B7F60}" type="slidenum">
              <a:rPr lang="en-US" smtClean="0"/>
              <a:t>‹#›</a:t>
            </a:fld>
            <a:endParaRPr lang="en-US"/>
          </a:p>
        </p:txBody>
      </p:sp>
    </p:spTree>
    <p:extLst>
      <p:ext uri="{BB962C8B-B14F-4D97-AF65-F5344CB8AC3E}">
        <p14:creationId xmlns:p14="http://schemas.microsoft.com/office/powerpoint/2010/main" val="2373017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60B87C-861F-419D-8949-406458CBDCA4}" type="datetimeFigureOut">
              <a:rPr lang="en-US" smtClean="0"/>
              <a:t>10/24/2014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A86A0-0FA3-4D2A-B144-88F3713B7F60}" type="slidenum">
              <a:rPr lang="en-US" smtClean="0"/>
              <a:t>‹#›</a:t>
            </a:fld>
            <a:endParaRPr lang="en-US"/>
          </a:p>
        </p:txBody>
      </p:sp>
    </p:spTree>
    <p:extLst>
      <p:ext uri="{BB962C8B-B14F-4D97-AF65-F5344CB8AC3E}">
        <p14:creationId xmlns:p14="http://schemas.microsoft.com/office/powerpoint/2010/main" val="3747916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F60B87C-861F-419D-8949-406458CBDCA4}" type="datetimeFigureOut">
              <a:rPr lang="en-US" smtClean="0"/>
              <a:t>10/24/2014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DA86A0-0FA3-4D2A-B144-88F3713B7F60}" type="slidenum">
              <a:rPr lang="en-US" smtClean="0"/>
              <a:t>‹#›</a:t>
            </a:fld>
            <a:endParaRPr lang="en-US"/>
          </a:p>
        </p:txBody>
      </p:sp>
    </p:spTree>
    <p:extLst>
      <p:ext uri="{BB962C8B-B14F-4D97-AF65-F5344CB8AC3E}">
        <p14:creationId xmlns:p14="http://schemas.microsoft.com/office/powerpoint/2010/main" val="2117870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F60B87C-861F-419D-8949-406458CBDCA4}" type="datetimeFigureOut">
              <a:rPr lang="en-US" smtClean="0"/>
              <a:t>10/24/2014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DA86A0-0FA3-4D2A-B144-88F3713B7F60}" type="slidenum">
              <a:rPr lang="en-US" smtClean="0"/>
              <a:t>‹#›</a:t>
            </a:fld>
            <a:endParaRPr lang="en-US"/>
          </a:p>
        </p:txBody>
      </p:sp>
    </p:spTree>
    <p:extLst>
      <p:ext uri="{BB962C8B-B14F-4D97-AF65-F5344CB8AC3E}">
        <p14:creationId xmlns:p14="http://schemas.microsoft.com/office/powerpoint/2010/main" val="834345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60B87C-861F-419D-8949-406458CBDCA4}" type="datetimeFigureOut">
              <a:rPr lang="en-US" smtClean="0"/>
              <a:t>10/24/2014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DA86A0-0FA3-4D2A-B144-88F3713B7F60}" type="slidenum">
              <a:rPr lang="en-US" smtClean="0"/>
              <a:t>‹#›</a:t>
            </a:fld>
            <a:endParaRPr lang="en-US"/>
          </a:p>
        </p:txBody>
      </p:sp>
    </p:spTree>
    <p:extLst>
      <p:ext uri="{BB962C8B-B14F-4D97-AF65-F5344CB8AC3E}">
        <p14:creationId xmlns:p14="http://schemas.microsoft.com/office/powerpoint/2010/main" val="415831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60B87C-861F-419D-8949-406458CBDCA4}" type="datetimeFigureOut">
              <a:rPr lang="en-US" smtClean="0"/>
              <a:t>10/24/2014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A86A0-0FA3-4D2A-B144-88F3713B7F60}" type="slidenum">
              <a:rPr lang="en-US" smtClean="0"/>
              <a:t>‹#›</a:t>
            </a:fld>
            <a:endParaRPr lang="en-US"/>
          </a:p>
        </p:txBody>
      </p:sp>
    </p:spTree>
    <p:extLst>
      <p:ext uri="{BB962C8B-B14F-4D97-AF65-F5344CB8AC3E}">
        <p14:creationId xmlns:p14="http://schemas.microsoft.com/office/powerpoint/2010/main" val="3881938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60B87C-861F-419D-8949-406458CBDCA4}" type="datetimeFigureOut">
              <a:rPr lang="en-US" smtClean="0"/>
              <a:t>10/24/2014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A86A0-0FA3-4D2A-B144-88F3713B7F60}" type="slidenum">
              <a:rPr lang="en-US" smtClean="0"/>
              <a:t>‹#›</a:t>
            </a:fld>
            <a:endParaRPr lang="en-US"/>
          </a:p>
        </p:txBody>
      </p:sp>
    </p:spTree>
    <p:extLst>
      <p:ext uri="{BB962C8B-B14F-4D97-AF65-F5344CB8AC3E}">
        <p14:creationId xmlns:p14="http://schemas.microsoft.com/office/powerpoint/2010/main" val="950833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F60B87C-861F-419D-8949-406458CBDCA4}" type="datetimeFigureOut">
              <a:rPr lang="en-US" smtClean="0"/>
              <a:t>10/24/2014</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1DA86A0-0FA3-4D2A-B144-88F3713B7F60}" type="slidenum">
              <a:rPr lang="en-US" smtClean="0"/>
              <a:t>‹#›</a:t>
            </a:fld>
            <a:endParaRPr lang="en-US"/>
          </a:p>
        </p:txBody>
      </p:sp>
    </p:spTree>
    <p:extLst>
      <p:ext uri="{BB962C8B-B14F-4D97-AF65-F5344CB8AC3E}">
        <p14:creationId xmlns:p14="http://schemas.microsoft.com/office/powerpoint/2010/main" val="2758067189"/>
      </p:ext>
    </p:extLst>
  </p:cSld>
  <p:clrMap bg1="dk1" tx1="lt1" bg2="dk2" tx2="lt2" accent1="accent1" accent2="accent2" accent3="accent3" accent4="accent4" accent5="accent5" accent6="accent6" hlink="hlink" folHlink="folHlink"/>
  <p:sldLayoutIdLst>
    <p:sldLayoutId id="2147484372" r:id="rId1"/>
    <p:sldLayoutId id="2147484373" r:id="rId2"/>
    <p:sldLayoutId id="2147484374" r:id="rId3"/>
    <p:sldLayoutId id="2147484375" r:id="rId4"/>
    <p:sldLayoutId id="2147484376" r:id="rId5"/>
    <p:sldLayoutId id="2147484377" r:id="rId6"/>
    <p:sldLayoutId id="2147484378" r:id="rId7"/>
    <p:sldLayoutId id="2147484379" r:id="rId8"/>
    <p:sldLayoutId id="2147484380" r:id="rId9"/>
    <p:sldLayoutId id="2147484381" r:id="rId10"/>
    <p:sldLayoutId id="2147484382" r:id="rId11"/>
    <p:sldLayoutId id="2147484383" r:id="rId12"/>
    <p:sldLayoutId id="2147484384" r:id="rId13"/>
    <p:sldLayoutId id="2147484385" r:id="rId14"/>
    <p:sldLayoutId id="2147484386" r:id="rId15"/>
    <p:sldLayoutId id="2147484387" r:id="rId16"/>
    <p:sldLayoutId id="2147484388"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7F60B87C-861F-419D-8949-406458CBDCA4}" type="datetimeFigureOut">
              <a:rPr lang="en-US" smtClean="0"/>
              <a:t>10/24/2014</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91DA86A0-0FA3-4D2A-B144-88F3713B7F60}" type="slidenum">
              <a:rPr lang="en-US" smtClean="0"/>
              <a:t>‹#›</a:t>
            </a:fld>
            <a:endParaRPr lang="en-US"/>
          </a:p>
        </p:txBody>
      </p:sp>
    </p:spTree>
    <p:extLst>
      <p:ext uri="{BB962C8B-B14F-4D97-AF65-F5344CB8AC3E}">
        <p14:creationId xmlns:p14="http://schemas.microsoft.com/office/powerpoint/2010/main" val="352855340"/>
      </p:ext>
    </p:extLst>
  </p:cSld>
  <p:clrMap bg1="dk1" tx1="lt1" bg2="dk2" tx2="lt2" accent1="accent1" accent2="accent2" accent3="accent3" accent4="accent4" accent5="accent5" accent6="accent6" hlink="hlink" folHlink="folHlink"/>
  <p:sldLayoutIdLst>
    <p:sldLayoutId id="2147484390" r:id="rId1"/>
    <p:sldLayoutId id="2147484391" r:id="rId2"/>
    <p:sldLayoutId id="2147484392" r:id="rId3"/>
    <p:sldLayoutId id="2147484393" r:id="rId4"/>
    <p:sldLayoutId id="2147484394" r:id="rId5"/>
    <p:sldLayoutId id="2147484395" r:id="rId6"/>
    <p:sldLayoutId id="2147484396" r:id="rId7"/>
    <p:sldLayoutId id="2147484397" r:id="rId8"/>
    <p:sldLayoutId id="2147484398" r:id="rId9"/>
    <p:sldLayoutId id="2147484399" r:id="rId10"/>
    <p:sldLayoutId id="2147484400" r:id="rId11"/>
    <p:sldLayoutId id="2147484401" r:id="rId12"/>
    <p:sldLayoutId id="2147484402" r:id="rId13"/>
    <p:sldLayoutId id="2147484403"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gif"/></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5" Type="http://schemas.openxmlformats.org/officeDocument/2006/relationships/image" Target="../media/image36.gif"/><Relationship Id="rId4" Type="http://schemas.openxmlformats.org/officeDocument/2006/relationships/image" Target="../media/image35.jp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710"/>
            <a:ext cx="12192000" cy="6866709"/>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13504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“Freedom” of women!!</a:t>
            </a:r>
            <a:endParaRPr lang="en-US" dirty="0"/>
          </a:p>
        </p:txBody>
      </p:sp>
      <p:sp>
        <p:nvSpPr>
          <p:cNvPr id="3" name="Content Placeholder 2"/>
          <p:cNvSpPr>
            <a:spLocks noGrp="1"/>
          </p:cNvSpPr>
          <p:nvPr>
            <p:ph idx="1"/>
          </p:nvPr>
        </p:nvSpPr>
        <p:spPr>
          <a:xfrm>
            <a:off x="182274" y="1722922"/>
            <a:ext cx="6227233" cy="4684294"/>
          </a:xfrm>
        </p:spPr>
        <p:txBody>
          <a:bodyPr>
            <a:normAutofit/>
          </a:bodyPr>
          <a:lstStyle/>
          <a:p>
            <a:r>
              <a:rPr lang="en-US" dirty="0"/>
              <a:t>The young set themselves free especially, the </a:t>
            </a:r>
            <a:r>
              <a:rPr lang="en-US" dirty="0">
                <a:solidFill>
                  <a:schemeClr val="accent1">
                    <a:lumMod val="75000"/>
                  </a:schemeClr>
                </a:solidFill>
              </a:rPr>
              <a:t>young women</a:t>
            </a:r>
            <a:r>
              <a:rPr lang="en-US" dirty="0"/>
              <a:t>. They shocked the older generation with their new hair style (a short bob) and the clothes that they wore were often much shorter than had been seen and tended to expose their legs and knees. The wearing of what were considered skimpy beach wear in public could get the </a:t>
            </a:r>
            <a:r>
              <a:rPr lang="en-US" dirty="0">
                <a:solidFill>
                  <a:schemeClr val="accent6">
                    <a:lumMod val="50000"/>
                  </a:schemeClr>
                </a:solidFill>
              </a:rPr>
              <a:t>Flappers</a:t>
            </a:r>
            <a:r>
              <a:rPr lang="en-US" dirty="0"/>
              <a:t>, as they were known, </a:t>
            </a:r>
            <a:r>
              <a:rPr lang="en-US" dirty="0" smtClean="0"/>
              <a:t>sometimes arrested </a:t>
            </a:r>
            <a:r>
              <a:rPr lang="en-US" dirty="0"/>
              <a:t>for indecent </a:t>
            </a:r>
            <a:r>
              <a:rPr lang="en-US" dirty="0" smtClean="0"/>
              <a:t>exposure.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9508" y="2261308"/>
            <a:ext cx="5589567" cy="3957413"/>
          </a:xfrm>
          <a:prstGeom prst="rect">
            <a:avLst/>
          </a:prstGeom>
        </p:spPr>
      </p:pic>
    </p:spTree>
    <p:extLst>
      <p:ext uri="{BB962C8B-B14F-4D97-AF65-F5344CB8AC3E}">
        <p14:creationId xmlns:p14="http://schemas.microsoft.com/office/powerpoint/2010/main" val="183107563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3580" y="-294227"/>
            <a:ext cx="10353761" cy="1326321"/>
          </a:xfrm>
        </p:spPr>
        <p:txBody>
          <a:bodyPr/>
          <a:lstStyle/>
          <a:p>
            <a:r>
              <a:rPr lang="en-US" sz="3600" b="0" dirty="0">
                <a:effectLst/>
                <a:latin typeface="Felix Titling" panose="04060505060202020A04" pitchFamily="82" charset="0"/>
                <a:ea typeface="Adobe Myungjo Std M" panose="02020600000000000000" pitchFamily="18" charset="-128"/>
              </a:rPr>
              <a:t>Dances of the Jazz Age</a:t>
            </a:r>
            <a:endParaRPr lang="en-US" sz="3600" dirty="0">
              <a:latin typeface="Felix Titling" panose="04060505060202020A04" pitchFamily="82" charset="0"/>
              <a:ea typeface="Adobe Myungjo Std M" panose="02020600000000000000" pitchFamily="18" charset="-128"/>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6092983" cy="6858000"/>
          </a:xfrm>
        </p:spPr>
      </p:pic>
      <p:sp>
        <p:nvSpPr>
          <p:cNvPr id="8" name="TextBox 7"/>
          <p:cNvSpPr txBox="1"/>
          <p:nvPr/>
        </p:nvSpPr>
        <p:spPr>
          <a:xfrm>
            <a:off x="6355533" y="2236206"/>
            <a:ext cx="5622202" cy="3693319"/>
          </a:xfrm>
          <a:prstGeom prst="rect">
            <a:avLst/>
          </a:prstGeom>
          <a:noFill/>
        </p:spPr>
        <p:txBody>
          <a:bodyPr wrap="square" rtlCol="0">
            <a:spAutoFit/>
          </a:bodyPr>
          <a:lstStyle/>
          <a:p>
            <a:r>
              <a:rPr lang="en-US" sz="2400" dirty="0">
                <a:latin typeface="Adobe Song Std L" panose="02020300000000000000" pitchFamily="18" charset="-128"/>
                <a:ea typeface="Adobe Song Std L" panose="02020300000000000000" pitchFamily="18" charset="-128"/>
                <a:cs typeface="Lao UI" panose="020B0502040204020203" pitchFamily="34" charset="0"/>
              </a:rPr>
              <a:t>Generally, when people think about the dances of the Jazz Age (the 1920s &amp; 30s), they bring to mind exuberant youth dances like the </a:t>
            </a:r>
            <a:r>
              <a:rPr lang="en-US" sz="2400" dirty="0">
                <a:solidFill>
                  <a:schemeClr val="accent5">
                    <a:lumMod val="50000"/>
                  </a:schemeClr>
                </a:solidFill>
                <a:latin typeface="Adobe Song Std L" panose="02020300000000000000" pitchFamily="18" charset="-128"/>
                <a:ea typeface="Adobe Song Std L" panose="02020300000000000000" pitchFamily="18" charset="-128"/>
                <a:cs typeface="Lao UI" panose="020B0502040204020203" pitchFamily="34" charset="0"/>
              </a:rPr>
              <a:t>Charleston</a:t>
            </a:r>
            <a:r>
              <a:rPr lang="en-US" sz="2400" dirty="0">
                <a:latin typeface="Adobe Song Std L" panose="02020300000000000000" pitchFamily="18" charset="-128"/>
                <a:ea typeface="Adobe Song Std L" panose="02020300000000000000" pitchFamily="18" charset="-128"/>
                <a:cs typeface="Lao UI" panose="020B0502040204020203" pitchFamily="34" charset="0"/>
              </a:rPr>
              <a:t> or </a:t>
            </a:r>
            <a:r>
              <a:rPr lang="en-US" sz="2400" dirty="0">
                <a:solidFill>
                  <a:schemeClr val="accent1">
                    <a:lumMod val="75000"/>
                  </a:schemeClr>
                </a:solidFill>
                <a:latin typeface="Adobe Song Std L" panose="02020300000000000000" pitchFamily="18" charset="-128"/>
                <a:ea typeface="Adobe Song Std L" panose="02020300000000000000" pitchFamily="18" charset="-128"/>
                <a:cs typeface="Lao UI" panose="020B0502040204020203" pitchFamily="34" charset="0"/>
              </a:rPr>
              <a:t>Jitterbug</a:t>
            </a:r>
            <a:r>
              <a:rPr lang="en-US" sz="2400" dirty="0">
                <a:latin typeface="Adobe Song Std L" panose="02020300000000000000" pitchFamily="18" charset="-128"/>
                <a:ea typeface="Adobe Song Std L" panose="02020300000000000000" pitchFamily="18" charset="-128"/>
                <a:cs typeface="Lao UI" panose="020B0502040204020203" pitchFamily="34" charset="0"/>
              </a:rPr>
              <a:t>, or the theatrical dances of Fred and Ginger. The most popular dance of the period was the </a:t>
            </a:r>
            <a:r>
              <a:rPr lang="en-US" sz="2400" dirty="0">
                <a:solidFill>
                  <a:schemeClr val="accent6">
                    <a:lumMod val="50000"/>
                  </a:schemeClr>
                </a:solidFill>
                <a:latin typeface="Adobe Song Std L" panose="02020300000000000000" pitchFamily="18" charset="-128"/>
                <a:ea typeface="Adobe Song Std L" panose="02020300000000000000" pitchFamily="18" charset="-128"/>
                <a:cs typeface="Lao UI" panose="020B0502040204020203" pitchFamily="34" charset="0"/>
              </a:rPr>
              <a:t>Foxtrot</a:t>
            </a:r>
            <a:r>
              <a:rPr lang="en-US" sz="2400" dirty="0">
                <a:latin typeface="Adobe Song Std L" panose="02020300000000000000" pitchFamily="18" charset="-128"/>
                <a:ea typeface="Adobe Song Std L" panose="02020300000000000000" pitchFamily="18" charset="-128"/>
                <a:cs typeface="Lao UI" panose="020B0502040204020203" pitchFamily="34" charset="0"/>
              </a:rPr>
              <a:t>. The </a:t>
            </a:r>
            <a:r>
              <a:rPr lang="en-US" sz="2400" dirty="0">
                <a:solidFill>
                  <a:schemeClr val="accent2"/>
                </a:solidFill>
                <a:latin typeface="Adobe Song Std L" panose="02020300000000000000" pitchFamily="18" charset="-128"/>
                <a:ea typeface="Adobe Song Std L" panose="02020300000000000000" pitchFamily="18" charset="-128"/>
                <a:cs typeface="Lao UI" panose="020B0502040204020203" pitchFamily="34" charset="0"/>
              </a:rPr>
              <a:t>Waltz</a:t>
            </a:r>
            <a:r>
              <a:rPr lang="en-US" sz="2400" dirty="0">
                <a:latin typeface="Adobe Song Std L" panose="02020300000000000000" pitchFamily="18" charset="-128"/>
                <a:ea typeface="Adobe Song Std L" panose="02020300000000000000" pitchFamily="18" charset="-128"/>
                <a:cs typeface="Lao UI" panose="020B0502040204020203" pitchFamily="34" charset="0"/>
              </a:rPr>
              <a:t> and the </a:t>
            </a:r>
            <a:r>
              <a:rPr lang="en-US" sz="2400" dirty="0">
                <a:solidFill>
                  <a:srgbClr val="FFFF00"/>
                </a:solidFill>
                <a:latin typeface="Adobe Song Std L" panose="02020300000000000000" pitchFamily="18" charset="-128"/>
                <a:ea typeface="Adobe Song Std L" panose="02020300000000000000" pitchFamily="18" charset="-128"/>
                <a:cs typeface="Lao UI" panose="020B0502040204020203" pitchFamily="34" charset="0"/>
              </a:rPr>
              <a:t>Tango</a:t>
            </a:r>
            <a:r>
              <a:rPr lang="en-US" sz="2400" dirty="0">
                <a:latin typeface="Adobe Song Std L" panose="02020300000000000000" pitchFamily="18" charset="-128"/>
                <a:ea typeface="Adobe Song Std L" panose="02020300000000000000" pitchFamily="18" charset="-128"/>
                <a:cs typeface="Lao UI" panose="020B0502040204020203" pitchFamily="34" charset="0"/>
              </a:rPr>
              <a:t> were also widely danced, as were (in the '30s) </a:t>
            </a:r>
            <a:r>
              <a:rPr lang="en-US" sz="2400" dirty="0">
                <a:solidFill>
                  <a:srgbClr val="C00000"/>
                </a:solidFill>
                <a:latin typeface="Adobe Song Std L" panose="02020300000000000000" pitchFamily="18" charset="-128"/>
                <a:ea typeface="Adobe Song Std L" panose="02020300000000000000" pitchFamily="18" charset="-128"/>
                <a:cs typeface="Lao UI" panose="020B0502040204020203" pitchFamily="34" charset="0"/>
              </a:rPr>
              <a:t>Latin</a:t>
            </a:r>
            <a:r>
              <a:rPr lang="en-US" sz="2400" dirty="0">
                <a:solidFill>
                  <a:schemeClr val="tx2">
                    <a:lumMod val="75000"/>
                  </a:schemeClr>
                </a:solidFill>
                <a:latin typeface="Adobe Song Std L" panose="02020300000000000000" pitchFamily="18" charset="-128"/>
                <a:ea typeface="Adobe Song Std L" panose="02020300000000000000" pitchFamily="18" charset="-128"/>
                <a:cs typeface="Lao UI" panose="020B0502040204020203" pitchFamily="34" charset="0"/>
              </a:rPr>
              <a:t> </a:t>
            </a:r>
            <a:r>
              <a:rPr lang="en-US" sz="2400" dirty="0">
                <a:latin typeface="Adobe Song Std L" panose="02020300000000000000" pitchFamily="18" charset="-128"/>
                <a:ea typeface="Adobe Song Std L" panose="02020300000000000000" pitchFamily="18" charset="-128"/>
                <a:cs typeface="Lao UI" panose="020B0502040204020203" pitchFamily="34" charset="0"/>
              </a:rPr>
              <a:t>dances like the </a:t>
            </a:r>
            <a:r>
              <a:rPr lang="en-US" sz="2400" dirty="0">
                <a:solidFill>
                  <a:srgbClr val="00B050"/>
                </a:solidFill>
                <a:latin typeface="Adobe Song Std L" panose="02020300000000000000" pitchFamily="18" charset="-128"/>
                <a:ea typeface="Adobe Song Std L" panose="02020300000000000000" pitchFamily="18" charset="-128"/>
                <a:cs typeface="Lao UI" panose="020B0502040204020203" pitchFamily="34" charset="0"/>
              </a:rPr>
              <a:t>Rumba</a:t>
            </a:r>
            <a:r>
              <a:rPr lang="en-US" sz="2400" dirty="0">
                <a:latin typeface="Adobe Song Std L" panose="02020300000000000000" pitchFamily="18" charset="-128"/>
                <a:ea typeface="Adobe Song Std L" panose="02020300000000000000" pitchFamily="18" charset="-128"/>
                <a:cs typeface="Lao UI" panose="020B0502040204020203" pitchFamily="34" charset="0"/>
              </a:rPr>
              <a:t>, </a:t>
            </a:r>
            <a:r>
              <a:rPr lang="en-US" sz="2400" dirty="0">
                <a:solidFill>
                  <a:srgbClr val="00B0F0"/>
                </a:solidFill>
                <a:latin typeface="Adobe Song Std L" panose="02020300000000000000" pitchFamily="18" charset="-128"/>
                <a:ea typeface="Adobe Song Std L" panose="02020300000000000000" pitchFamily="18" charset="-128"/>
                <a:cs typeface="Lao UI" panose="020B0502040204020203" pitchFamily="34" charset="0"/>
              </a:rPr>
              <a:t>Conga</a:t>
            </a:r>
            <a:r>
              <a:rPr lang="en-US" sz="2400" dirty="0">
                <a:latin typeface="Adobe Song Std L" panose="02020300000000000000" pitchFamily="18" charset="-128"/>
                <a:ea typeface="Adobe Song Std L" panose="02020300000000000000" pitchFamily="18" charset="-128"/>
                <a:cs typeface="Lao UI" panose="020B0502040204020203" pitchFamily="34" charset="0"/>
              </a:rPr>
              <a:t> and </a:t>
            </a:r>
            <a:r>
              <a:rPr lang="en-US" sz="2400" dirty="0">
                <a:solidFill>
                  <a:schemeClr val="accent4">
                    <a:lumMod val="50000"/>
                  </a:schemeClr>
                </a:solidFill>
                <a:latin typeface="Adobe Song Std L" panose="02020300000000000000" pitchFamily="18" charset="-128"/>
                <a:ea typeface="Adobe Song Std L" panose="02020300000000000000" pitchFamily="18" charset="-128"/>
                <a:cs typeface="Lao UI" panose="020B0502040204020203" pitchFamily="34" charset="0"/>
              </a:rPr>
              <a:t>Samba</a:t>
            </a:r>
            <a:r>
              <a:rPr lang="en-US" sz="2400" dirty="0">
                <a:latin typeface="Adobe Song Std L" panose="02020300000000000000" pitchFamily="18" charset="-128"/>
                <a:ea typeface="Adobe Song Std L" panose="02020300000000000000" pitchFamily="18" charset="-128"/>
                <a:cs typeface="Lao UI" panose="020B0502040204020203" pitchFamily="34" charset="0"/>
              </a:rPr>
              <a:t>. </a:t>
            </a:r>
          </a:p>
          <a:p>
            <a:endParaRPr lang="en-US" dirty="0"/>
          </a:p>
        </p:txBody>
      </p:sp>
    </p:spTree>
    <p:extLst>
      <p:ext uri="{BB962C8B-B14F-4D97-AF65-F5344CB8AC3E}">
        <p14:creationId xmlns:p14="http://schemas.microsoft.com/office/powerpoint/2010/main" val="256738270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732" y="189047"/>
            <a:ext cx="10353762" cy="3695136"/>
          </a:xfrm>
        </p:spPr>
        <p:txBody>
          <a:bodyPr/>
          <a:lstStyle/>
          <a:p>
            <a:r>
              <a:rPr lang="en-US" altLang="zh-CN" dirty="0">
                <a:effectLst/>
              </a:rPr>
              <a:t>W</a:t>
            </a:r>
            <a:r>
              <a:rPr lang="en-US" dirty="0" smtClean="0">
                <a:effectLst/>
              </a:rPr>
              <a:t>hile </a:t>
            </a:r>
            <a:r>
              <a:rPr lang="en-US" dirty="0">
                <a:effectLst/>
              </a:rPr>
              <a:t>they differ from what is taught today, they differ primarily in that the Jazz Age dances (referred to at the time as "The Modern Dances") were </a:t>
            </a:r>
            <a:r>
              <a:rPr lang="en-US" i="1" dirty="0">
                <a:solidFill>
                  <a:srgbClr val="C00000"/>
                </a:solidFill>
                <a:effectLst/>
              </a:rPr>
              <a:t>FAR EASIER</a:t>
            </a:r>
            <a:r>
              <a:rPr lang="en-US" dirty="0">
                <a:effectLst/>
              </a:rPr>
              <a:t> than their current </a:t>
            </a:r>
            <a:r>
              <a:rPr lang="en-US" dirty="0" err="1">
                <a:effectLst/>
              </a:rPr>
              <a:t>descendents</a:t>
            </a:r>
            <a:r>
              <a:rPr lang="en-US" dirty="0">
                <a:effectLst/>
              </a:rPr>
              <a:t>. An experienced dancer will pick them up right away, and most beginners should be able to get out on the floor with a minimum of instruction - </a:t>
            </a:r>
            <a:r>
              <a:rPr lang="en-US" dirty="0">
                <a:solidFill>
                  <a:schemeClr val="accent1">
                    <a:lumMod val="75000"/>
                  </a:schemeClr>
                </a:solidFill>
                <a:effectLst/>
              </a:rPr>
              <a:t>perhaps even after just looking at these few web pages.</a:t>
            </a:r>
            <a:endParaRPr lang="en-US" dirty="0">
              <a:solidFill>
                <a:schemeClr val="accent1">
                  <a:lumMod val="75000"/>
                </a:schemeClr>
              </a:solidFill>
            </a:endParaRP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5407" t="1489" r="15368" b="3197"/>
          <a:stretch/>
        </p:blipFill>
        <p:spPr>
          <a:xfrm>
            <a:off x="0" y="2816036"/>
            <a:ext cx="2934789" cy="404077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8431" y="2496245"/>
            <a:ext cx="3773569" cy="436056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0448" y="2161542"/>
            <a:ext cx="2184584" cy="288966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8193" y="4564082"/>
            <a:ext cx="3280160" cy="2230509"/>
          </a:xfrm>
          <a:prstGeom prst="rect">
            <a:avLst/>
          </a:prstGeom>
        </p:spPr>
      </p:pic>
      <p:sp>
        <p:nvSpPr>
          <p:cNvPr id="9" name="Rectangle 8"/>
          <p:cNvSpPr/>
          <p:nvPr/>
        </p:nvSpPr>
        <p:spPr>
          <a:xfrm>
            <a:off x="2841604" y="2296808"/>
            <a:ext cx="4166526" cy="923330"/>
          </a:xfrm>
          <a:prstGeom prst="rect">
            <a:avLst/>
          </a:prstGeom>
          <a:noFill/>
        </p:spPr>
        <p:txBody>
          <a:bodyPr wrap="none" lIns="91440" tIns="45720" rIns="91440" bIns="45720">
            <a:spAutoFit/>
          </a:bodyPr>
          <a:lstStyle/>
          <a:p>
            <a:pPr algn="ctr"/>
            <a:r>
              <a:rPr lang="en-US" altLang="zh-CN"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Easy Dance</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35216846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824" y="1834807"/>
            <a:ext cx="10353762" cy="3695136"/>
          </a:xfrm>
        </p:spPr>
        <p:txBody>
          <a:bodyPr/>
          <a:lstStyle/>
          <a:p>
            <a:pPr marL="0" indent="0">
              <a:buNone/>
            </a:pPr>
            <a:r>
              <a:rPr lang="en-US" altLang="zh-CN" dirty="0" smtClean="0"/>
              <a:t>It’s time to go, but the coming out movie poster </a:t>
            </a:r>
          </a:p>
          <a:p>
            <a:pPr marL="0" indent="0">
              <a:buNone/>
            </a:pPr>
            <a:r>
              <a:rPr lang="en-US" altLang="zh-CN" dirty="0" smtClean="0"/>
              <a:t>attracts your eyes.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2596" y="591775"/>
            <a:ext cx="4625004" cy="5981310"/>
          </a:xfrm>
          <a:prstGeom prst="rect">
            <a:avLst/>
          </a:prstGeom>
        </p:spPr>
      </p:pic>
    </p:spTree>
    <p:extLst>
      <p:ext uri="{BB962C8B-B14F-4D97-AF65-F5344CB8AC3E}">
        <p14:creationId xmlns:p14="http://schemas.microsoft.com/office/powerpoint/2010/main" val="2192499892"/>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144"/>
            <a:ext cx="4365812" cy="6886076"/>
          </a:xfrm>
        </p:spPr>
      </p:pic>
      <p:sp>
        <p:nvSpPr>
          <p:cNvPr id="12" name="TextBox 11"/>
          <p:cNvSpPr txBox="1"/>
          <p:nvPr/>
        </p:nvSpPr>
        <p:spPr>
          <a:xfrm>
            <a:off x="5065059" y="985070"/>
            <a:ext cx="6928853" cy="4893647"/>
          </a:xfrm>
          <a:prstGeom prst="rect">
            <a:avLst/>
          </a:prstGeom>
          <a:noFill/>
        </p:spPr>
        <p:txBody>
          <a:bodyPr wrap="square" rtlCol="0">
            <a:spAutoFit/>
          </a:bodyPr>
          <a:lstStyle/>
          <a:p>
            <a:r>
              <a:rPr lang="en-US" sz="2400" b="1" i="1" dirty="0"/>
              <a:t>The Plastic Age</a:t>
            </a:r>
            <a:r>
              <a:rPr lang="en-US" sz="2400" dirty="0"/>
              <a:t> is a 1925 black-and-white</a:t>
            </a:r>
            <a:r>
              <a:rPr lang="en-US" sz="2400" dirty="0">
                <a:solidFill>
                  <a:schemeClr val="accent1">
                    <a:lumMod val="50000"/>
                  </a:schemeClr>
                </a:solidFill>
              </a:rPr>
              <a:t> silent film</a:t>
            </a:r>
            <a:r>
              <a:rPr lang="en-US" sz="2400" dirty="0"/>
              <a:t>, starring </a:t>
            </a:r>
            <a:r>
              <a:rPr lang="en-US" sz="2400" dirty="0">
                <a:solidFill>
                  <a:srgbClr val="FFC000"/>
                </a:solidFill>
              </a:rPr>
              <a:t>Clara Bow</a:t>
            </a:r>
            <a:r>
              <a:rPr lang="en-US" sz="2400" dirty="0"/>
              <a:t>, </a:t>
            </a:r>
            <a:r>
              <a:rPr lang="en-US" sz="2400" dirty="0">
                <a:solidFill>
                  <a:srgbClr val="7030A0"/>
                </a:solidFill>
              </a:rPr>
              <a:t>Donald Keith</a:t>
            </a:r>
            <a:r>
              <a:rPr lang="en-US" sz="2400" dirty="0"/>
              <a:t>, and </a:t>
            </a:r>
            <a:r>
              <a:rPr lang="en-US" sz="2400" dirty="0">
                <a:solidFill>
                  <a:srgbClr val="C00000"/>
                </a:solidFill>
              </a:rPr>
              <a:t>Gilbert Roland</a:t>
            </a:r>
            <a:r>
              <a:rPr lang="en-US" sz="2400" dirty="0"/>
              <a:t> in his film debut. The film survives today not only on 16 mm film, but also on video and DVD. The film was based on a best-selling novel from 1924 of the same name, written by </a:t>
            </a:r>
            <a:r>
              <a:rPr lang="en-US" sz="2400" dirty="0">
                <a:solidFill>
                  <a:srgbClr val="92D050"/>
                </a:solidFill>
              </a:rPr>
              <a:t>Percy Marks</a:t>
            </a:r>
            <a:r>
              <a:rPr lang="en-US" sz="2400" dirty="0"/>
              <a:t>, a Brown University English instructor who chronicled the life of the fast-set of that university and used the fictitious Sanford College as a backdrop. </a:t>
            </a:r>
            <a:r>
              <a:rPr lang="en-US" sz="2400" i="1" dirty="0"/>
              <a:t>The Plastic Age</a:t>
            </a:r>
            <a:r>
              <a:rPr lang="en-US" sz="2400" dirty="0"/>
              <a:t> is known to </a:t>
            </a:r>
            <a:r>
              <a:rPr lang="en-US" sz="2400" dirty="0">
                <a:solidFill>
                  <a:srgbClr val="0D71C3"/>
                </a:solidFill>
              </a:rPr>
              <a:t>most silent film fans </a:t>
            </a:r>
            <a:r>
              <a:rPr lang="en-US" sz="2400" dirty="0"/>
              <a:t>as the very first hit of Clara Bow's career, and helped jumpstart her </a:t>
            </a:r>
            <a:r>
              <a:rPr lang="en-US" sz="2400" dirty="0">
                <a:solidFill>
                  <a:srgbClr val="FF9900"/>
                </a:solidFill>
              </a:rPr>
              <a:t>fast rise </a:t>
            </a:r>
            <a:r>
              <a:rPr lang="en-US" sz="2400" dirty="0"/>
              <a:t>to stardom. </a:t>
            </a:r>
            <a:endParaRPr lang="en-US" sz="2400" dirty="0" smtClean="0"/>
          </a:p>
        </p:txBody>
      </p:sp>
    </p:spTree>
    <p:extLst>
      <p:ext uri="{BB962C8B-B14F-4D97-AF65-F5344CB8AC3E}">
        <p14:creationId xmlns:p14="http://schemas.microsoft.com/office/powerpoint/2010/main" val="41988776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69966"/>
            <a:ext cx="10353761" cy="1326321"/>
          </a:xfrm>
        </p:spPr>
        <p:txBody>
          <a:bodyPr/>
          <a:lstStyle/>
          <a:p>
            <a:r>
              <a:rPr lang="en-US" altLang="zh-CN" dirty="0" smtClean="0"/>
              <a:t>Movies</a:t>
            </a:r>
            <a:endParaRPr lang="en-US" dirty="0"/>
          </a:p>
        </p:txBody>
      </p:sp>
      <p:sp>
        <p:nvSpPr>
          <p:cNvPr id="3" name="Content Placeholder 2"/>
          <p:cNvSpPr>
            <a:spLocks noGrp="1"/>
          </p:cNvSpPr>
          <p:nvPr>
            <p:ph idx="1"/>
          </p:nvPr>
        </p:nvSpPr>
        <p:spPr>
          <a:xfrm>
            <a:off x="835417" y="1024909"/>
            <a:ext cx="10353762" cy="3695136"/>
          </a:xfrm>
        </p:spPr>
        <p:txBody>
          <a:bodyPr/>
          <a:lstStyle/>
          <a:p>
            <a:r>
              <a:rPr lang="en-US" dirty="0" smtClean="0"/>
              <a:t>TAG:</a:t>
            </a:r>
          </a:p>
          <a:p>
            <a:r>
              <a:rPr lang="en-US" dirty="0" smtClean="0">
                <a:solidFill>
                  <a:schemeClr val="accent3">
                    <a:lumMod val="75000"/>
                  </a:schemeClr>
                </a:solidFill>
              </a:rPr>
              <a:t>REALISTIC</a:t>
            </a:r>
            <a:r>
              <a:rPr lang="en-US" dirty="0" smtClean="0"/>
              <a:t>/</a:t>
            </a:r>
            <a:r>
              <a:rPr lang="en-US" dirty="0" smtClean="0">
                <a:solidFill>
                  <a:srgbClr val="FFFF00"/>
                </a:solidFill>
              </a:rPr>
              <a:t>FETALISM</a:t>
            </a:r>
            <a:r>
              <a:rPr lang="en-US" dirty="0" smtClean="0"/>
              <a:t>/</a:t>
            </a:r>
            <a:r>
              <a:rPr lang="en-US" dirty="0" smtClean="0">
                <a:solidFill>
                  <a:srgbClr val="C00000"/>
                </a:solidFill>
              </a:rPr>
              <a:t>ROMANTIC</a:t>
            </a:r>
            <a:r>
              <a:rPr lang="en-US" dirty="0" smtClean="0"/>
              <a:t>/</a:t>
            </a:r>
            <a:r>
              <a:rPr lang="en-US" dirty="0" smtClean="0">
                <a:solidFill>
                  <a:srgbClr val="00B050"/>
                </a:solidFill>
              </a:rPr>
              <a:t>COMPARISON BETWEEM RICH AND POOR</a:t>
            </a:r>
            <a:endParaRPr lang="en-US" dirty="0">
              <a:solidFill>
                <a:srgbClr val="00B05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7462" y="1965436"/>
            <a:ext cx="3698240" cy="4572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1782" y="2062751"/>
            <a:ext cx="4693733" cy="4586243"/>
          </a:xfrm>
          <a:prstGeom prst="rect">
            <a:avLst/>
          </a:prstGeom>
        </p:spPr>
      </p:pic>
    </p:spTree>
    <p:extLst>
      <p:ext uri="{BB962C8B-B14F-4D97-AF65-F5344CB8AC3E}">
        <p14:creationId xmlns:p14="http://schemas.microsoft.com/office/powerpoint/2010/main" val="14010182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69576" y="2133600"/>
            <a:ext cx="5921828" cy="6000206"/>
          </a:xfrm>
        </p:spPr>
        <p:txBody>
          <a:bodyPr>
            <a:normAutofit/>
          </a:bodyPr>
          <a:lstStyle/>
          <a:p>
            <a:r>
              <a:rPr lang="en-US" sz="2800" dirty="0"/>
              <a:t>People around the </a:t>
            </a:r>
            <a:r>
              <a:rPr lang="en-US" altLang="zh-CN" sz="2800" dirty="0" smtClean="0"/>
              <a:t>cinema</a:t>
            </a:r>
            <a:r>
              <a:rPr lang="en-US" sz="2800" dirty="0" smtClean="0"/>
              <a:t>, </a:t>
            </a:r>
            <a:r>
              <a:rPr lang="en-US" sz="2800" dirty="0"/>
              <a:t>holding </a:t>
            </a:r>
            <a:r>
              <a:rPr lang="en-US" sz="2800" dirty="0" smtClean="0"/>
              <a:t>newspaper</a:t>
            </a:r>
            <a:r>
              <a:rPr lang="en-US" altLang="zh-CN" sz="2800" dirty="0" smtClean="0"/>
              <a:t>s</a:t>
            </a:r>
            <a:r>
              <a:rPr lang="en-US" sz="2800" dirty="0" smtClean="0"/>
              <a:t>, </a:t>
            </a:r>
            <a:r>
              <a:rPr lang="en-US" sz="2800" dirty="0"/>
              <a:t>all talking about the winner of the latest Grand Prix League. </a:t>
            </a:r>
            <a:r>
              <a:rPr lang="en-US" sz="2800" dirty="0" smtClean="0"/>
              <a:t>..</a:t>
            </a:r>
            <a:endParaRPr lang="en-US" sz="2800" dirty="0"/>
          </a:p>
        </p:txBody>
      </p:sp>
      <p:sp>
        <p:nvSpPr>
          <p:cNvPr id="4" name="Title 3"/>
          <p:cNvSpPr>
            <a:spLocks noGrp="1"/>
          </p:cNvSpPr>
          <p:nvPr>
            <p:ph type="title"/>
          </p:nvPr>
        </p:nvSpPr>
        <p:spPr>
          <a:xfrm>
            <a:off x="-121921" y="323670"/>
            <a:ext cx="8865326" cy="853441"/>
          </a:xfrm>
        </p:spPr>
        <p:txBody>
          <a:bodyPr>
            <a:normAutofit fontScale="90000"/>
          </a:bodyPr>
          <a:lstStyle/>
          <a:p>
            <a:r>
              <a:rPr lang="en-US" dirty="0"/>
              <a:t>Cars-Duesenberg 183 Grand Prix</a:t>
            </a:r>
            <a:br>
              <a:rPr lang="en-US" dirty="0"/>
            </a:b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7958" y="812891"/>
            <a:ext cx="4224201" cy="325672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728" y="3253297"/>
            <a:ext cx="4241618" cy="3235944"/>
          </a:xfrm>
          <a:prstGeom prst="rect">
            <a:avLst/>
          </a:prstGeom>
        </p:spPr>
      </p:pic>
      <p:pic>
        <p:nvPicPr>
          <p:cNvPr id="10"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9199" y="2819118"/>
            <a:ext cx="3183292" cy="1453787"/>
          </a:xfrm>
          <a:prstGeom prst="rect">
            <a:avLst/>
          </a:prstGeom>
        </p:spPr>
      </p:pic>
    </p:spTree>
    <p:extLst>
      <p:ext uri="{BB962C8B-B14F-4D97-AF65-F5344CB8AC3E}">
        <p14:creationId xmlns:p14="http://schemas.microsoft.com/office/powerpoint/2010/main" val="91121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2" presetClass="emph" presetSubtype="0" fill="hold" nodeType="clickEffect">
                                  <p:stCondLst>
                                    <p:cond delay="0"/>
                                  </p:stCondLst>
                                  <p:childTnLst>
                                    <p:animRot by="120000">
                                      <p:cBhvr>
                                        <p:cTn id="25" dur="100" fill="hold">
                                          <p:stCondLst>
                                            <p:cond delay="0"/>
                                          </p:stCondLst>
                                        </p:cTn>
                                        <p:tgtEl>
                                          <p:spTgt spid="10"/>
                                        </p:tgtEl>
                                        <p:attrNameLst>
                                          <p:attrName>r</p:attrName>
                                        </p:attrNameLst>
                                      </p:cBhvr>
                                    </p:animRot>
                                    <p:animRot by="-240000">
                                      <p:cBhvr>
                                        <p:cTn id="26" dur="200" fill="hold">
                                          <p:stCondLst>
                                            <p:cond delay="200"/>
                                          </p:stCondLst>
                                        </p:cTn>
                                        <p:tgtEl>
                                          <p:spTgt spid="10"/>
                                        </p:tgtEl>
                                        <p:attrNameLst>
                                          <p:attrName>r</p:attrName>
                                        </p:attrNameLst>
                                      </p:cBhvr>
                                    </p:animRot>
                                    <p:animRot by="240000">
                                      <p:cBhvr>
                                        <p:cTn id="27" dur="200" fill="hold">
                                          <p:stCondLst>
                                            <p:cond delay="400"/>
                                          </p:stCondLst>
                                        </p:cTn>
                                        <p:tgtEl>
                                          <p:spTgt spid="10"/>
                                        </p:tgtEl>
                                        <p:attrNameLst>
                                          <p:attrName>r</p:attrName>
                                        </p:attrNameLst>
                                      </p:cBhvr>
                                    </p:animRot>
                                    <p:animRot by="-240000">
                                      <p:cBhvr>
                                        <p:cTn id="28" dur="200" fill="hold">
                                          <p:stCondLst>
                                            <p:cond delay="600"/>
                                          </p:stCondLst>
                                        </p:cTn>
                                        <p:tgtEl>
                                          <p:spTgt spid="10"/>
                                        </p:tgtEl>
                                        <p:attrNameLst>
                                          <p:attrName>r</p:attrName>
                                        </p:attrNameLst>
                                      </p:cBhvr>
                                    </p:animRot>
                                    <p:animRot by="120000">
                                      <p:cBhvr>
                                        <p:cTn id="29"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913795" y="1629899"/>
            <a:ext cx="10353762" cy="3695136"/>
          </a:xfrm>
        </p:spPr>
        <p:txBody>
          <a:bodyPr/>
          <a:lstStyle/>
          <a:p>
            <a:r>
              <a:rPr lang="en-US" dirty="0" smtClean="0"/>
              <a:t>It’s very late and you decide to go home, by your favorite MODEL 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0053" y="2031715"/>
            <a:ext cx="6051176" cy="4654343"/>
          </a:xfrm>
          <a:prstGeom prst="rect">
            <a:avLst/>
          </a:prstGeom>
        </p:spPr>
      </p:pic>
    </p:spTree>
    <p:extLst>
      <p:ext uri="{BB962C8B-B14F-4D97-AF65-F5344CB8AC3E}">
        <p14:creationId xmlns:p14="http://schemas.microsoft.com/office/powerpoint/2010/main" val="34760220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49" y="261259"/>
            <a:ext cx="4846342" cy="609600"/>
          </a:xfrm>
        </p:spPr>
        <p:txBody>
          <a:bodyPr>
            <a:normAutofit fontScale="90000"/>
          </a:bodyPr>
          <a:lstStyle/>
          <a:p>
            <a:r>
              <a:rPr lang="en-US" dirty="0" smtClean="0"/>
              <a:t>C</a:t>
            </a:r>
            <a:r>
              <a:rPr lang="en-US" altLang="zh-CN" dirty="0" smtClean="0"/>
              <a:t>ars-FORD MODEL 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05754" y="1296490"/>
            <a:ext cx="5759396" cy="468430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5816" y="764441"/>
            <a:ext cx="4889885" cy="298741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741" y="3823164"/>
            <a:ext cx="5063898" cy="301738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523" y="1962882"/>
            <a:ext cx="2956356" cy="3785644"/>
          </a:xfrm>
          <a:prstGeom prst="rect">
            <a:avLst/>
          </a:prstGeom>
        </p:spPr>
      </p:pic>
    </p:spTree>
    <p:extLst>
      <p:ext uri="{BB962C8B-B14F-4D97-AF65-F5344CB8AC3E}">
        <p14:creationId xmlns:p14="http://schemas.microsoft.com/office/powerpoint/2010/main" val="346547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80">
                                          <p:stCondLst>
                                            <p:cond delay="0"/>
                                          </p:stCondLst>
                                        </p:cTn>
                                        <p:tgtEl>
                                          <p:spTgt spid="7"/>
                                        </p:tgtEl>
                                      </p:cBhvr>
                                    </p:animEffect>
                                    <p:anim calcmode="lin" valueType="num">
                                      <p:cBhvr>
                                        <p:cTn id="2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2" dur="26">
                                          <p:stCondLst>
                                            <p:cond delay="650"/>
                                          </p:stCondLst>
                                        </p:cTn>
                                        <p:tgtEl>
                                          <p:spTgt spid="7"/>
                                        </p:tgtEl>
                                      </p:cBhvr>
                                      <p:to x="100000" y="60000"/>
                                    </p:animScale>
                                    <p:animScale>
                                      <p:cBhvr>
                                        <p:cTn id="33" dur="166" decel="50000">
                                          <p:stCondLst>
                                            <p:cond delay="676"/>
                                          </p:stCondLst>
                                        </p:cTn>
                                        <p:tgtEl>
                                          <p:spTgt spid="7"/>
                                        </p:tgtEl>
                                      </p:cBhvr>
                                      <p:to x="100000" y="100000"/>
                                    </p:animScale>
                                    <p:animScale>
                                      <p:cBhvr>
                                        <p:cTn id="34" dur="26">
                                          <p:stCondLst>
                                            <p:cond delay="1312"/>
                                          </p:stCondLst>
                                        </p:cTn>
                                        <p:tgtEl>
                                          <p:spTgt spid="7"/>
                                        </p:tgtEl>
                                      </p:cBhvr>
                                      <p:to x="100000" y="80000"/>
                                    </p:animScale>
                                    <p:animScale>
                                      <p:cBhvr>
                                        <p:cTn id="35" dur="166" decel="50000">
                                          <p:stCondLst>
                                            <p:cond delay="1338"/>
                                          </p:stCondLst>
                                        </p:cTn>
                                        <p:tgtEl>
                                          <p:spTgt spid="7"/>
                                        </p:tgtEl>
                                      </p:cBhvr>
                                      <p:to x="100000" y="100000"/>
                                    </p:animScale>
                                    <p:animScale>
                                      <p:cBhvr>
                                        <p:cTn id="36" dur="26">
                                          <p:stCondLst>
                                            <p:cond delay="1642"/>
                                          </p:stCondLst>
                                        </p:cTn>
                                        <p:tgtEl>
                                          <p:spTgt spid="7"/>
                                        </p:tgtEl>
                                      </p:cBhvr>
                                      <p:to x="100000" y="90000"/>
                                    </p:animScale>
                                    <p:animScale>
                                      <p:cBhvr>
                                        <p:cTn id="37" dur="166" decel="50000">
                                          <p:stCondLst>
                                            <p:cond delay="1668"/>
                                          </p:stCondLst>
                                        </p:cTn>
                                        <p:tgtEl>
                                          <p:spTgt spid="7"/>
                                        </p:tgtEl>
                                      </p:cBhvr>
                                      <p:to x="100000" y="100000"/>
                                    </p:animScale>
                                    <p:animScale>
                                      <p:cBhvr>
                                        <p:cTn id="38" dur="26">
                                          <p:stCondLst>
                                            <p:cond delay="1808"/>
                                          </p:stCondLst>
                                        </p:cTn>
                                        <p:tgtEl>
                                          <p:spTgt spid="7"/>
                                        </p:tgtEl>
                                      </p:cBhvr>
                                      <p:to x="100000" y="95000"/>
                                    </p:animScale>
                                    <p:animScale>
                                      <p:cBhvr>
                                        <p:cTn id="39" dur="166" decel="50000">
                                          <p:stCondLst>
                                            <p:cond delay="1834"/>
                                          </p:stCondLst>
                                        </p:cTn>
                                        <p:tgtEl>
                                          <p:spTgt spid="7"/>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32" presetClass="emph" presetSubtype="0" fill="hold" nodeType="clickEffect">
                                  <p:stCondLst>
                                    <p:cond delay="0"/>
                                  </p:stCondLst>
                                  <p:childTnLst>
                                    <p:animRot by="120000">
                                      <p:cBhvr>
                                        <p:cTn id="43" dur="100" fill="hold">
                                          <p:stCondLst>
                                            <p:cond delay="0"/>
                                          </p:stCondLst>
                                        </p:cTn>
                                        <p:tgtEl>
                                          <p:spTgt spid="7"/>
                                        </p:tgtEl>
                                        <p:attrNameLst>
                                          <p:attrName>r</p:attrName>
                                        </p:attrNameLst>
                                      </p:cBhvr>
                                    </p:animRot>
                                    <p:animRot by="-240000">
                                      <p:cBhvr>
                                        <p:cTn id="44" dur="200" fill="hold">
                                          <p:stCondLst>
                                            <p:cond delay="200"/>
                                          </p:stCondLst>
                                        </p:cTn>
                                        <p:tgtEl>
                                          <p:spTgt spid="7"/>
                                        </p:tgtEl>
                                        <p:attrNameLst>
                                          <p:attrName>r</p:attrName>
                                        </p:attrNameLst>
                                      </p:cBhvr>
                                    </p:animRot>
                                    <p:animRot by="240000">
                                      <p:cBhvr>
                                        <p:cTn id="45" dur="200" fill="hold">
                                          <p:stCondLst>
                                            <p:cond delay="400"/>
                                          </p:stCondLst>
                                        </p:cTn>
                                        <p:tgtEl>
                                          <p:spTgt spid="7"/>
                                        </p:tgtEl>
                                        <p:attrNameLst>
                                          <p:attrName>r</p:attrName>
                                        </p:attrNameLst>
                                      </p:cBhvr>
                                    </p:animRot>
                                    <p:animRot by="-240000">
                                      <p:cBhvr>
                                        <p:cTn id="46" dur="200" fill="hold">
                                          <p:stCondLst>
                                            <p:cond delay="600"/>
                                          </p:stCondLst>
                                        </p:cTn>
                                        <p:tgtEl>
                                          <p:spTgt spid="7"/>
                                        </p:tgtEl>
                                        <p:attrNameLst>
                                          <p:attrName>r</p:attrName>
                                        </p:attrNameLst>
                                      </p:cBhvr>
                                    </p:animRot>
                                    <p:animRot by="120000">
                                      <p:cBhvr>
                                        <p:cTn id="47"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035" y="331950"/>
            <a:ext cx="10720855" cy="409303"/>
          </a:xfrm>
        </p:spPr>
        <p:txBody>
          <a:bodyPr>
            <a:noAutofit/>
          </a:bodyPr>
          <a:lstStyle/>
          <a:p>
            <a:r>
              <a:rPr lang="en-US" sz="3600" dirty="0" smtClean="0"/>
              <a:t>Cars</a:t>
            </a:r>
            <a:endParaRPr lang="en-US" sz="36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9475" y="3855062"/>
            <a:ext cx="4679900" cy="2910897"/>
          </a:xfrm>
          <a:prstGeom prst="rect">
            <a:avLst/>
          </a:prstGeom>
        </p:spPr>
      </p:pic>
      <p:sp>
        <p:nvSpPr>
          <p:cNvPr id="4" name="TextBox 3"/>
          <p:cNvSpPr txBox="1"/>
          <p:nvPr/>
        </p:nvSpPr>
        <p:spPr>
          <a:xfrm>
            <a:off x="7512424" y="3200522"/>
            <a:ext cx="4186518" cy="646331"/>
          </a:xfrm>
          <a:prstGeom prst="rect">
            <a:avLst/>
          </a:prstGeom>
          <a:noFill/>
        </p:spPr>
        <p:txBody>
          <a:bodyPr wrap="square" rtlCol="0">
            <a:spAutoFit/>
          </a:bodyPr>
          <a:lstStyle/>
          <a:p>
            <a:r>
              <a:rPr lang="en-US" i="1" dirty="0"/>
              <a:t>1921. Margaret Gorman, the First Miss America, in a Birmingham car</a:t>
            </a:r>
            <a:endParaRPr lang="en-US" dirty="0"/>
          </a:p>
        </p:txBody>
      </p:sp>
      <p:sp>
        <p:nvSpPr>
          <p:cNvPr id="5" name="TextBox 4"/>
          <p:cNvSpPr txBox="1"/>
          <p:nvPr/>
        </p:nvSpPr>
        <p:spPr>
          <a:xfrm>
            <a:off x="3342508" y="698608"/>
            <a:ext cx="5444204" cy="383718"/>
          </a:xfrm>
          <a:prstGeom prst="rect">
            <a:avLst/>
          </a:prstGeom>
          <a:noFill/>
        </p:spPr>
        <p:txBody>
          <a:bodyPr wrap="square" rtlCol="0">
            <a:spAutoFit/>
          </a:bodyPr>
          <a:lstStyle/>
          <a:p>
            <a:r>
              <a:rPr lang="en-US" dirty="0" smtClean="0"/>
              <a:t>1920s </a:t>
            </a:r>
            <a:r>
              <a:rPr lang="en-US" dirty="0" err="1" smtClean="0"/>
              <a:t>Clyno</a:t>
            </a:r>
            <a:r>
              <a:rPr lang="en-US" dirty="0" smtClean="0"/>
              <a:t> </a:t>
            </a:r>
            <a:r>
              <a:rPr lang="en-US" dirty="0"/>
              <a:t>Motor Car</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0389" y="1047480"/>
            <a:ext cx="4688541" cy="2842428"/>
          </a:xfrm>
          <a:prstGeom prst="rect">
            <a:avLst/>
          </a:prstGeom>
        </p:spPr>
      </p:pic>
      <p:sp>
        <p:nvSpPr>
          <p:cNvPr id="7" name="Rectangle 6"/>
          <p:cNvSpPr/>
          <p:nvPr/>
        </p:nvSpPr>
        <p:spPr>
          <a:xfrm>
            <a:off x="2610744" y="3932908"/>
            <a:ext cx="2467407" cy="369332"/>
          </a:xfrm>
          <a:prstGeom prst="rect">
            <a:avLst/>
          </a:prstGeom>
        </p:spPr>
        <p:txBody>
          <a:bodyPr wrap="none">
            <a:spAutoFit/>
          </a:bodyPr>
          <a:lstStyle/>
          <a:p>
            <a:r>
              <a:rPr lang="en-US" dirty="0" smtClean="0">
                <a:latin typeface="arial" panose="020B0604020202020204" pitchFamily="34" charset="0"/>
              </a:rPr>
              <a:t>1921 Maserati </a:t>
            </a:r>
            <a:r>
              <a:rPr lang="en-US" dirty="0" err="1">
                <a:latin typeface="arial" panose="020B0604020202020204" pitchFamily="34" charset="0"/>
              </a:rPr>
              <a:t>Tipo</a:t>
            </a:r>
            <a:r>
              <a:rPr lang="en-US" dirty="0">
                <a:latin typeface="arial" panose="020B0604020202020204" pitchFamily="34" charset="0"/>
              </a:rPr>
              <a:t> 26</a:t>
            </a:r>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9578" y="4302240"/>
            <a:ext cx="4452658" cy="2463719"/>
          </a:xfrm>
          <a:prstGeom prst="rect">
            <a:avLst/>
          </a:prstGeom>
        </p:spPr>
      </p:pic>
    </p:spTree>
    <p:extLst>
      <p:ext uri="{BB962C8B-B14F-4D97-AF65-F5344CB8AC3E}">
        <p14:creationId xmlns:p14="http://schemas.microsoft.com/office/powerpoint/2010/main" val="28355255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2046515" y="1272760"/>
            <a:ext cx="7419703" cy="646331"/>
          </a:xfrm>
          <a:prstGeom prst="rect">
            <a:avLst/>
          </a:prstGeom>
          <a:noFill/>
        </p:spPr>
        <p:txBody>
          <a:bodyPr wrap="square" rtlCol="0">
            <a:spAutoFit/>
          </a:bodyPr>
          <a:lstStyle/>
          <a:p>
            <a:r>
              <a:rPr lang="en-US" altLang="zh-CN" dirty="0" smtClean="0"/>
              <a:t>This is a normal night of 1927, you are driving on the street as usual, suddenly you decide to visit your favorite bar…</a:t>
            </a:r>
            <a:endParaRPr lang="en-US" dirty="0"/>
          </a:p>
        </p:txBody>
      </p:sp>
    </p:spTree>
    <p:extLst>
      <p:ext uri="{BB962C8B-B14F-4D97-AF65-F5344CB8AC3E}">
        <p14:creationId xmlns:p14="http://schemas.microsoft.com/office/powerpoint/2010/main" val="214437217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754" y="2050676"/>
            <a:ext cx="4697421" cy="4734244"/>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9806" y="2725270"/>
            <a:ext cx="6495440" cy="4059650"/>
          </a:xfrm>
          <a:prstGeom prst="rect">
            <a:avLst/>
          </a:prstGeom>
        </p:spPr>
      </p:pic>
      <p:sp>
        <p:nvSpPr>
          <p:cNvPr id="9" name="TextBox 8"/>
          <p:cNvSpPr txBox="1"/>
          <p:nvPr/>
        </p:nvSpPr>
        <p:spPr>
          <a:xfrm>
            <a:off x="1353670" y="188259"/>
            <a:ext cx="8023411" cy="1877437"/>
          </a:xfrm>
          <a:prstGeom prst="rect">
            <a:avLst/>
          </a:prstGeom>
          <a:noFill/>
        </p:spPr>
        <p:txBody>
          <a:bodyPr wrap="square" rtlCol="0">
            <a:spAutoFit/>
          </a:bodyPr>
          <a:lstStyle/>
          <a:p>
            <a:r>
              <a:rPr lang="en-US" sz="3600" dirty="0" smtClean="0"/>
              <a:t> And you said to yourself , ” Man, you would never get tired of listening to  </a:t>
            </a:r>
            <a:r>
              <a:rPr lang="en-US" sz="4400" dirty="0" smtClean="0"/>
              <a:t>Jazz</a:t>
            </a:r>
            <a:r>
              <a:rPr lang="en-US" sz="3600" dirty="0" smtClean="0"/>
              <a:t>!!”</a:t>
            </a:r>
            <a:endParaRPr lang="en-US" sz="3600" dirty="0"/>
          </a:p>
        </p:txBody>
      </p:sp>
    </p:spTree>
    <p:extLst>
      <p:ext uri="{BB962C8B-B14F-4D97-AF65-F5344CB8AC3E}">
        <p14:creationId xmlns:p14="http://schemas.microsoft.com/office/powerpoint/2010/main" val="3888821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945918" cy="36957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1285" y="2958192"/>
            <a:ext cx="5199742" cy="3899807"/>
          </a:xfrm>
          <a:prstGeom prst="rect">
            <a:avLst/>
          </a:prstGeom>
        </p:spPr>
      </p:pic>
      <p:sp>
        <p:nvSpPr>
          <p:cNvPr id="6" name="TextBox 5"/>
          <p:cNvSpPr txBox="1"/>
          <p:nvPr/>
        </p:nvSpPr>
        <p:spPr>
          <a:xfrm>
            <a:off x="522514" y="3962400"/>
            <a:ext cx="6635932" cy="369332"/>
          </a:xfrm>
          <a:prstGeom prst="rect">
            <a:avLst/>
          </a:prstGeom>
          <a:noFill/>
        </p:spPr>
        <p:txBody>
          <a:bodyPr wrap="square" rtlCol="0">
            <a:spAutoFit/>
          </a:bodyPr>
          <a:lstStyle/>
          <a:p>
            <a:r>
              <a:rPr lang="en-US" dirty="0" smtClean="0"/>
              <a:t>After you turned around the corner, here you go! There it is !</a:t>
            </a:r>
            <a:endParaRPr lang="en-US" dirty="0"/>
          </a:p>
        </p:txBody>
      </p:sp>
    </p:spTree>
    <p:extLst>
      <p:ext uri="{BB962C8B-B14F-4D97-AF65-F5344CB8AC3E}">
        <p14:creationId xmlns:p14="http://schemas.microsoft.com/office/powerpoint/2010/main" val="44642842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114092" y="1660635"/>
            <a:ext cx="10353762" cy="3695136"/>
          </a:xfrm>
        </p:spPr>
        <p:txBody>
          <a:bodyPr/>
          <a:lstStyle/>
          <a:p>
            <a:r>
              <a:rPr lang="en-US" dirty="0" smtClean="0"/>
              <a:t>The band is playing Jazz, which exactly the song you love. </a:t>
            </a:r>
            <a:endParaRPr lang="en-US" dirty="0"/>
          </a:p>
        </p:txBody>
      </p:sp>
      <p:pic>
        <p:nvPicPr>
          <p:cNvPr id="6"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7406" y="2143874"/>
            <a:ext cx="6252420" cy="4714126"/>
          </a:xfrm>
          <a:prstGeom prst="rect">
            <a:avLst/>
          </a:prstGeom>
        </p:spPr>
      </p:pic>
    </p:spTree>
    <p:extLst>
      <p:ext uri="{BB962C8B-B14F-4D97-AF65-F5344CB8AC3E}">
        <p14:creationId xmlns:p14="http://schemas.microsoft.com/office/powerpoint/2010/main" val="65541342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标题 1"/>
          <p:cNvSpPr>
            <a:spLocks noGrp="1"/>
          </p:cNvSpPr>
          <p:nvPr/>
        </p:nvSpPr>
        <p:spPr>
          <a:xfrm>
            <a:off x="2967790" y="71576"/>
            <a:ext cx="8610600"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altLang="zh-CN" dirty="0" smtClean="0"/>
              <a:t>Famous jazz musicians</a:t>
            </a:r>
            <a:endParaRPr lang="zh-CN" altLang="en-US" dirty="0"/>
          </a:p>
        </p:txBody>
      </p:sp>
      <p:sp>
        <p:nvSpPr>
          <p:cNvPr id="5" name="内容占位符 2"/>
          <p:cNvSpPr>
            <a:spLocks noGrp="1"/>
          </p:cNvSpPr>
          <p:nvPr/>
        </p:nvSpPr>
        <p:spPr>
          <a:xfrm>
            <a:off x="96253" y="265311"/>
            <a:ext cx="4596063" cy="13306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altLang="zh-CN" sz="3600" b="1" dirty="0" smtClean="0">
                <a:solidFill>
                  <a:srgbClr val="C00000"/>
                </a:solidFill>
              </a:rPr>
              <a:t>Louis Armstrong</a:t>
            </a:r>
            <a:endParaRPr lang="zh-CN" altLang="en-US" sz="3600" b="1" dirty="0">
              <a:solidFill>
                <a:srgbClr val="C00000"/>
              </a:solidFill>
            </a:endParaRPr>
          </a:p>
        </p:txBody>
      </p:sp>
      <p:pic>
        <p:nvPicPr>
          <p:cNvPr id="6"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53" y="1170869"/>
            <a:ext cx="3810000" cy="4610100"/>
          </a:xfrm>
          <a:prstGeom prst="rect">
            <a:avLst/>
          </a:prstGeom>
        </p:spPr>
      </p:pic>
      <p:sp>
        <p:nvSpPr>
          <p:cNvPr id="7" name="文本框 4"/>
          <p:cNvSpPr txBox="1"/>
          <p:nvPr/>
        </p:nvSpPr>
        <p:spPr>
          <a:xfrm>
            <a:off x="4433636" y="1133771"/>
            <a:ext cx="2672558"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smtClean="0">
                <a:solidFill>
                  <a:schemeClr val="bg2"/>
                </a:solidFill>
              </a:rPr>
              <a:t>Bessie Smith</a:t>
            </a:r>
            <a:endParaRPr lang="zh-CN" altLang="en-US" sz="2400" b="1" dirty="0">
              <a:solidFill>
                <a:schemeClr val="bg2"/>
              </a:solidFill>
            </a:endParaRPr>
          </a:p>
        </p:txBody>
      </p:sp>
      <p:pic>
        <p:nvPicPr>
          <p:cNvPr id="8" name="Picture 7" descr="http://ts2.mm.bing.net/th?id=HN.608041561253350685&amp;pid=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2558" y="1789739"/>
            <a:ext cx="3340498" cy="30235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ts3.mm.bing.net/th?id=HN.607990597173118777&amp;pid=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0638" y="1775746"/>
            <a:ext cx="2966624" cy="3037499"/>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5"/>
          <p:cNvSpPr txBox="1"/>
          <p:nvPr/>
        </p:nvSpPr>
        <p:spPr>
          <a:xfrm>
            <a:off x="8354846" y="1133771"/>
            <a:ext cx="2442410"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smtClean="0">
                <a:solidFill>
                  <a:srgbClr val="00B050"/>
                </a:solidFill>
              </a:rPr>
              <a:t>Billie Holliday</a:t>
            </a:r>
            <a:endParaRPr lang="zh-CN" altLang="en-US" sz="2400" b="1" dirty="0">
              <a:solidFill>
                <a:srgbClr val="00B050"/>
              </a:solidFill>
            </a:endParaRPr>
          </a:p>
        </p:txBody>
      </p:sp>
      <p:sp>
        <p:nvSpPr>
          <p:cNvPr id="11" name="文本框 6"/>
          <p:cNvSpPr txBox="1"/>
          <p:nvPr/>
        </p:nvSpPr>
        <p:spPr>
          <a:xfrm>
            <a:off x="1589120" y="6022830"/>
            <a:ext cx="3488322"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smtClean="0">
                <a:solidFill>
                  <a:srgbClr val="92D050"/>
                </a:solidFill>
              </a:rPr>
              <a:t>Fletcher Henderson</a:t>
            </a:r>
            <a:endParaRPr lang="zh-CN" altLang="en-US" sz="2400" b="1" dirty="0">
              <a:solidFill>
                <a:srgbClr val="92D050"/>
              </a:solidFill>
            </a:endParaRPr>
          </a:p>
        </p:txBody>
      </p:sp>
      <p:pic>
        <p:nvPicPr>
          <p:cNvPr id="12" name="Picture 11" descr="http://ts2.mm.bing.net/th?id=HN.607994415402255960&amp;pid=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2353" y="4199480"/>
            <a:ext cx="2802185" cy="2323180"/>
          </a:xfrm>
          <a:prstGeom prst="rect">
            <a:avLst/>
          </a:prstGeom>
          <a:noFill/>
          <a:extLst>
            <a:ext uri="{909E8E84-426E-40DD-AFC4-6F175D3DCCD1}">
              <a14:hiddenFill xmlns:a14="http://schemas.microsoft.com/office/drawing/2010/main">
                <a:solidFill>
                  <a:srgbClr val="FFFFFF"/>
                </a:solidFill>
              </a14:hiddenFill>
            </a:ext>
          </a:extLst>
        </p:spPr>
      </p:pic>
      <p:sp>
        <p:nvSpPr>
          <p:cNvPr id="16" name="文本框 9"/>
          <p:cNvSpPr txBox="1"/>
          <p:nvPr/>
        </p:nvSpPr>
        <p:spPr>
          <a:xfrm>
            <a:off x="8230851" y="2396021"/>
            <a:ext cx="3228474" cy="523220"/>
          </a:xfrm>
          <a:prstGeom prst="rect">
            <a:avLst/>
          </a:prstGeom>
          <a:noFill/>
        </p:spPr>
        <p:txBody>
          <a:bodyPr wrap="square" rtlCol="0">
            <a:spAutoFit/>
          </a:bodyPr>
          <a:lstStyle/>
          <a:p>
            <a:r>
              <a:rPr lang="en-US" altLang="zh-CN" sz="2800" b="1" dirty="0" smtClean="0">
                <a:solidFill>
                  <a:srgbClr val="FFC000"/>
                </a:solidFill>
              </a:rPr>
              <a:t>Benny Goodman</a:t>
            </a:r>
            <a:endParaRPr lang="zh-CN" altLang="en-US" sz="2800" b="1" dirty="0">
              <a:solidFill>
                <a:srgbClr val="FFC000"/>
              </a:solidFill>
            </a:endParaRPr>
          </a:p>
        </p:txBody>
      </p:sp>
      <p:pic>
        <p:nvPicPr>
          <p:cNvPr id="17" name="Picture 4" descr="http://ts2.mm.bing.net/th?id=HN.607996459808918593&amp;pid=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0586" y="3294495"/>
            <a:ext cx="2747712" cy="3463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65861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80">
                                          <p:stCondLst>
                                            <p:cond delay="0"/>
                                          </p:stCondLst>
                                        </p:cTn>
                                        <p:tgtEl>
                                          <p:spTgt spid="7"/>
                                        </p:tgtEl>
                                      </p:cBhvr>
                                    </p:animEffect>
                                    <p:anim calcmode="lin" valueType="num">
                                      <p:cBhvr>
                                        <p:cTn id="1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1" dur="26">
                                          <p:stCondLst>
                                            <p:cond delay="650"/>
                                          </p:stCondLst>
                                        </p:cTn>
                                        <p:tgtEl>
                                          <p:spTgt spid="7"/>
                                        </p:tgtEl>
                                      </p:cBhvr>
                                      <p:to x="100000" y="60000"/>
                                    </p:animScale>
                                    <p:animScale>
                                      <p:cBhvr>
                                        <p:cTn id="22" dur="166" decel="50000">
                                          <p:stCondLst>
                                            <p:cond delay="676"/>
                                          </p:stCondLst>
                                        </p:cTn>
                                        <p:tgtEl>
                                          <p:spTgt spid="7"/>
                                        </p:tgtEl>
                                      </p:cBhvr>
                                      <p:to x="100000" y="100000"/>
                                    </p:animScale>
                                    <p:animScale>
                                      <p:cBhvr>
                                        <p:cTn id="23" dur="26">
                                          <p:stCondLst>
                                            <p:cond delay="1312"/>
                                          </p:stCondLst>
                                        </p:cTn>
                                        <p:tgtEl>
                                          <p:spTgt spid="7"/>
                                        </p:tgtEl>
                                      </p:cBhvr>
                                      <p:to x="100000" y="80000"/>
                                    </p:animScale>
                                    <p:animScale>
                                      <p:cBhvr>
                                        <p:cTn id="24" dur="166" decel="50000">
                                          <p:stCondLst>
                                            <p:cond delay="1338"/>
                                          </p:stCondLst>
                                        </p:cTn>
                                        <p:tgtEl>
                                          <p:spTgt spid="7"/>
                                        </p:tgtEl>
                                      </p:cBhvr>
                                      <p:to x="100000" y="100000"/>
                                    </p:animScale>
                                    <p:animScale>
                                      <p:cBhvr>
                                        <p:cTn id="25" dur="26">
                                          <p:stCondLst>
                                            <p:cond delay="1642"/>
                                          </p:stCondLst>
                                        </p:cTn>
                                        <p:tgtEl>
                                          <p:spTgt spid="7"/>
                                        </p:tgtEl>
                                      </p:cBhvr>
                                      <p:to x="100000" y="90000"/>
                                    </p:animScale>
                                    <p:animScale>
                                      <p:cBhvr>
                                        <p:cTn id="26" dur="166" decel="50000">
                                          <p:stCondLst>
                                            <p:cond delay="1668"/>
                                          </p:stCondLst>
                                        </p:cTn>
                                        <p:tgtEl>
                                          <p:spTgt spid="7"/>
                                        </p:tgtEl>
                                      </p:cBhvr>
                                      <p:to x="100000" y="100000"/>
                                    </p:animScale>
                                    <p:animScale>
                                      <p:cBhvr>
                                        <p:cTn id="27" dur="26">
                                          <p:stCondLst>
                                            <p:cond delay="1808"/>
                                          </p:stCondLst>
                                        </p:cTn>
                                        <p:tgtEl>
                                          <p:spTgt spid="7"/>
                                        </p:tgtEl>
                                      </p:cBhvr>
                                      <p:to x="100000" y="95000"/>
                                    </p:animScale>
                                    <p:animScale>
                                      <p:cBhvr>
                                        <p:cTn id="28" dur="166" decel="50000">
                                          <p:stCondLst>
                                            <p:cond delay="1834"/>
                                          </p:stCondLst>
                                        </p:cTn>
                                        <p:tgtEl>
                                          <p:spTgt spid="7"/>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80">
                                          <p:stCondLst>
                                            <p:cond delay="0"/>
                                          </p:stCondLst>
                                        </p:cTn>
                                        <p:tgtEl>
                                          <p:spTgt spid="8"/>
                                        </p:tgtEl>
                                      </p:cBhvr>
                                    </p:animEffect>
                                    <p:anim calcmode="lin" valueType="num">
                                      <p:cBhvr>
                                        <p:cTn id="3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7" dur="26">
                                          <p:stCondLst>
                                            <p:cond delay="650"/>
                                          </p:stCondLst>
                                        </p:cTn>
                                        <p:tgtEl>
                                          <p:spTgt spid="8"/>
                                        </p:tgtEl>
                                      </p:cBhvr>
                                      <p:to x="100000" y="60000"/>
                                    </p:animScale>
                                    <p:animScale>
                                      <p:cBhvr>
                                        <p:cTn id="38" dur="166" decel="50000">
                                          <p:stCondLst>
                                            <p:cond delay="676"/>
                                          </p:stCondLst>
                                        </p:cTn>
                                        <p:tgtEl>
                                          <p:spTgt spid="8"/>
                                        </p:tgtEl>
                                      </p:cBhvr>
                                      <p:to x="100000" y="100000"/>
                                    </p:animScale>
                                    <p:animScale>
                                      <p:cBhvr>
                                        <p:cTn id="39" dur="26">
                                          <p:stCondLst>
                                            <p:cond delay="1312"/>
                                          </p:stCondLst>
                                        </p:cTn>
                                        <p:tgtEl>
                                          <p:spTgt spid="8"/>
                                        </p:tgtEl>
                                      </p:cBhvr>
                                      <p:to x="100000" y="80000"/>
                                    </p:animScale>
                                    <p:animScale>
                                      <p:cBhvr>
                                        <p:cTn id="40" dur="166" decel="50000">
                                          <p:stCondLst>
                                            <p:cond delay="1338"/>
                                          </p:stCondLst>
                                        </p:cTn>
                                        <p:tgtEl>
                                          <p:spTgt spid="8"/>
                                        </p:tgtEl>
                                      </p:cBhvr>
                                      <p:to x="100000" y="100000"/>
                                    </p:animScale>
                                    <p:animScale>
                                      <p:cBhvr>
                                        <p:cTn id="41" dur="26">
                                          <p:stCondLst>
                                            <p:cond delay="1642"/>
                                          </p:stCondLst>
                                        </p:cTn>
                                        <p:tgtEl>
                                          <p:spTgt spid="8"/>
                                        </p:tgtEl>
                                      </p:cBhvr>
                                      <p:to x="100000" y="90000"/>
                                    </p:animScale>
                                    <p:animScale>
                                      <p:cBhvr>
                                        <p:cTn id="42" dur="166" decel="50000">
                                          <p:stCondLst>
                                            <p:cond delay="1668"/>
                                          </p:stCondLst>
                                        </p:cTn>
                                        <p:tgtEl>
                                          <p:spTgt spid="8"/>
                                        </p:tgtEl>
                                      </p:cBhvr>
                                      <p:to x="100000" y="100000"/>
                                    </p:animScale>
                                    <p:animScale>
                                      <p:cBhvr>
                                        <p:cTn id="43" dur="26">
                                          <p:stCondLst>
                                            <p:cond delay="1808"/>
                                          </p:stCondLst>
                                        </p:cTn>
                                        <p:tgtEl>
                                          <p:spTgt spid="8"/>
                                        </p:tgtEl>
                                      </p:cBhvr>
                                      <p:to x="100000" y="95000"/>
                                    </p:animScale>
                                    <p:animScale>
                                      <p:cBhvr>
                                        <p:cTn id="44" dur="166" decel="50000">
                                          <p:stCondLst>
                                            <p:cond delay="1834"/>
                                          </p:stCondLst>
                                        </p:cTn>
                                        <p:tgtEl>
                                          <p:spTgt spid="8"/>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500"/>
                                        <p:tgtEl>
                                          <p:spTgt spid="9"/>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wipe(down)">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randombar(horizontal)">
                                      <p:cBhvr>
                                        <p:cTn id="7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1"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28" y="1680754"/>
            <a:ext cx="10353761" cy="1326321"/>
          </a:xfrm>
          <a:effectLst>
            <a:innerShdw blurRad="63500" dist="50800" dir="16200000">
              <a:prstClr val="black">
                <a:alpha val="50000"/>
              </a:prstClr>
            </a:innerShdw>
          </a:effectLst>
        </p:spPr>
        <p:txBody>
          <a:bodyPr>
            <a:normAutofit/>
          </a:bodyPr>
          <a:lstStyle/>
          <a:p>
            <a:r>
              <a:rPr lang="en-US" altLang="zh-CN" sz="6600" spc="300" dirty="0" err="1" smtClean="0">
                <a:gradFill flip="none" rotWithShape="1">
                  <a:gsLst>
                    <a:gs pos="100000">
                      <a:schemeClr val="accent6">
                        <a:lumMod val="75000"/>
                      </a:schemeClr>
                    </a:gs>
                    <a:gs pos="30000">
                      <a:schemeClr val="tx1">
                        <a:lumMod val="50000"/>
                      </a:schemeClr>
                    </a:gs>
                  </a:gsLst>
                  <a:lin ang="5400000" scaled="1"/>
                  <a:tileRect/>
                </a:gradFill>
                <a:effectLst/>
                <a:latin typeface="Aharoni" panose="02010803020104030203" pitchFamily="2" charset="-79"/>
                <a:cs typeface="Aharoni" panose="02010803020104030203" pitchFamily="2" charset="-79"/>
              </a:rPr>
              <a:t>Musics</a:t>
            </a:r>
            <a:endParaRPr lang="en-US" sz="6600" spc="300" dirty="0">
              <a:gradFill flip="none" rotWithShape="1">
                <a:gsLst>
                  <a:gs pos="100000">
                    <a:schemeClr val="accent6">
                      <a:lumMod val="75000"/>
                    </a:schemeClr>
                  </a:gs>
                  <a:gs pos="30000">
                    <a:schemeClr val="tx1">
                      <a:lumMod val="50000"/>
                    </a:schemeClr>
                  </a:gs>
                </a:gsLst>
                <a:lin ang="5400000" scaled="1"/>
                <a:tileRect/>
              </a:gradFill>
              <a:effectLst/>
              <a:latin typeface="Aharoni" panose="02010803020104030203" pitchFamily="2" charset="-79"/>
              <a:cs typeface="Aharoni" panose="02010803020104030203" pitchFamily="2" charset="-79"/>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1" cy="6871063"/>
          </a:xfrm>
        </p:spPr>
      </p:pic>
      <p:sp>
        <p:nvSpPr>
          <p:cNvPr id="3" name="TextBox 2"/>
          <p:cNvSpPr txBox="1"/>
          <p:nvPr/>
        </p:nvSpPr>
        <p:spPr>
          <a:xfrm>
            <a:off x="2069432" y="1347537"/>
            <a:ext cx="4908884" cy="369332"/>
          </a:xfrm>
          <a:prstGeom prst="rect">
            <a:avLst/>
          </a:prstGeom>
          <a:noFill/>
        </p:spPr>
        <p:txBody>
          <a:bodyPr wrap="square" rtlCol="0">
            <a:spAutoFit/>
          </a:bodyPr>
          <a:lstStyle/>
          <a:p>
            <a:r>
              <a:rPr lang="en-US" dirty="0" smtClean="0"/>
              <a:t> </a:t>
            </a:r>
            <a:endParaRPr lang="en-US" dirty="0"/>
          </a:p>
        </p:txBody>
      </p:sp>
      <p:sp>
        <p:nvSpPr>
          <p:cNvPr id="4" name="Rectangle 3"/>
          <p:cNvSpPr/>
          <p:nvPr/>
        </p:nvSpPr>
        <p:spPr>
          <a:xfrm>
            <a:off x="1005583" y="513820"/>
            <a:ext cx="7315201" cy="5693866"/>
          </a:xfrm>
          <a:prstGeom prst="rect">
            <a:avLst/>
          </a:prstGeom>
        </p:spPr>
        <p:txBody>
          <a:bodyPr wrap="square">
            <a:spAutoFit/>
          </a:bodyPr>
          <a:lstStyle/>
          <a:p>
            <a:r>
              <a:rPr lang="en-US" sz="2800" dirty="0"/>
              <a:t>Jazz was born around 1895 in </a:t>
            </a:r>
            <a:r>
              <a:rPr lang="en-US" sz="2800" dirty="0">
                <a:solidFill>
                  <a:srgbClr val="FFC000"/>
                </a:solidFill>
              </a:rPr>
              <a:t>New Orleans</a:t>
            </a:r>
            <a:r>
              <a:rPr lang="en-US" sz="2800" dirty="0"/>
              <a:t>. Originally it was a mixture of </a:t>
            </a:r>
            <a:r>
              <a:rPr lang="en-US" sz="2800" dirty="0">
                <a:solidFill>
                  <a:schemeClr val="accent5">
                    <a:lumMod val="75000"/>
                  </a:schemeClr>
                </a:solidFill>
              </a:rPr>
              <a:t>Blues and marching band music</a:t>
            </a:r>
            <a:r>
              <a:rPr lang="en-US" sz="2800" dirty="0"/>
              <a:t> and was played by </a:t>
            </a:r>
            <a:r>
              <a:rPr lang="en-US" sz="2800" dirty="0">
                <a:solidFill>
                  <a:schemeClr val="accent1">
                    <a:lumMod val="60000"/>
                    <a:lumOff val="40000"/>
                  </a:schemeClr>
                </a:solidFill>
              </a:rPr>
              <a:t>African-Americans</a:t>
            </a:r>
            <a:r>
              <a:rPr lang="en-US" sz="2800" dirty="0"/>
              <a:t> and </a:t>
            </a:r>
            <a:r>
              <a:rPr lang="en-US" sz="2800" dirty="0">
                <a:solidFill>
                  <a:srgbClr val="FFFF00"/>
                </a:solidFill>
              </a:rPr>
              <a:t>Creoles</a:t>
            </a:r>
            <a:r>
              <a:rPr lang="en-US" sz="2800" dirty="0"/>
              <a:t> on old U.S Army instruments like the cornet or marching drums. It is also marked through the use of </a:t>
            </a:r>
            <a:r>
              <a:rPr lang="en-US" sz="2800" dirty="0">
                <a:solidFill>
                  <a:srgbClr val="FF0000"/>
                </a:solidFill>
              </a:rPr>
              <a:t>improvisation</a:t>
            </a:r>
            <a:r>
              <a:rPr lang="en-US" sz="2800" dirty="0"/>
              <a:t>, because most of the former virtuoso jazz musicians </a:t>
            </a:r>
            <a:r>
              <a:rPr lang="en-US" sz="2800" dirty="0">
                <a:solidFill>
                  <a:schemeClr val="accent3"/>
                </a:solidFill>
              </a:rPr>
              <a:t>weren’t able to read music at all</a:t>
            </a:r>
            <a:r>
              <a:rPr lang="en-US" sz="2800" dirty="0"/>
              <a:t>. Soon the white man noticed the popularity of jazz and started to play it too. Therefore the </a:t>
            </a:r>
            <a:r>
              <a:rPr lang="en-US" sz="2800" dirty="0">
                <a:solidFill>
                  <a:schemeClr val="tx2">
                    <a:lumMod val="50000"/>
                  </a:schemeClr>
                </a:solidFill>
              </a:rPr>
              <a:t>European and African music culture</a:t>
            </a:r>
            <a:r>
              <a:rPr lang="en-US" sz="2800" dirty="0"/>
              <a:t> melted together and a new style of jazz was born. </a:t>
            </a:r>
            <a:endParaRPr lang="zh-CN" altLang="en-US" sz="2800" dirty="0"/>
          </a:p>
        </p:txBody>
      </p:sp>
    </p:spTree>
    <p:extLst>
      <p:ext uri="{BB962C8B-B14F-4D97-AF65-F5344CB8AC3E}">
        <p14:creationId xmlns:p14="http://schemas.microsoft.com/office/powerpoint/2010/main" val="380034529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658" y="1227908"/>
            <a:ext cx="10353761" cy="1326321"/>
          </a:xfrm>
        </p:spPr>
        <p:txBody>
          <a:bodyPr>
            <a:normAutofit/>
          </a:bodyPr>
          <a:lstStyle/>
          <a:p>
            <a:r>
              <a:rPr lang="en-US" sz="2000" dirty="0" smtClean="0">
                <a:effectLst>
                  <a:outerShdw blurRad="38100" dist="38100" dir="2700000" algn="tl">
                    <a:srgbClr val="000000">
                      <a:alpha val="43137"/>
                    </a:srgbClr>
                  </a:outerShdw>
                </a:effectLst>
                <a:latin typeface="Times New Roman" panose="02020603050405020304" pitchFamily="18" charset="0"/>
                <a:ea typeface="Adobe Kaiti Std R" panose="02020400000000000000" pitchFamily="18" charset="-128"/>
                <a:cs typeface="Times New Roman" panose="02020603050405020304" pitchFamily="18" charset="0"/>
              </a:rPr>
              <a:t>A veteran is b</a:t>
            </a:r>
            <a:r>
              <a:rPr lang="en-US" altLang="zh-CN" sz="2000" dirty="0" smtClean="0">
                <a:effectLst>
                  <a:outerShdw blurRad="38100" dist="38100" dir="2700000" algn="tl">
                    <a:srgbClr val="000000">
                      <a:alpha val="43137"/>
                    </a:srgbClr>
                  </a:outerShdw>
                </a:effectLst>
                <a:latin typeface="Times New Roman" panose="02020603050405020304" pitchFamily="18" charset="0"/>
                <a:ea typeface="Adobe Kaiti Std R" panose="02020400000000000000" pitchFamily="18" charset="-128"/>
                <a:cs typeface="Times New Roman" panose="02020603050405020304" pitchFamily="18" charset="0"/>
              </a:rPr>
              <a:t>r</a:t>
            </a:r>
            <a:r>
              <a:rPr lang="en-US" sz="2000" dirty="0" smtClean="0">
                <a:effectLst>
                  <a:outerShdw blurRad="38100" dist="38100" dir="2700000" algn="tl">
                    <a:srgbClr val="000000">
                      <a:alpha val="43137"/>
                    </a:srgbClr>
                  </a:outerShdw>
                </a:effectLst>
                <a:latin typeface="Times New Roman" panose="02020603050405020304" pitchFamily="18" charset="0"/>
                <a:ea typeface="Adobe Kaiti Std R" panose="02020400000000000000" pitchFamily="18" charset="-128"/>
                <a:cs typeface="Times New Roman" panose="02020603050405020304" pitchFamily="18" charset="0"/>
              </a:rPr>
              <a:t>agging about his heroic stories…. </a:t>
            </a:r>
            <a:endParaRPr lang="en-US" sz="2000" dirty="0">
              <a:effectLst>
                <a:outerShdw blurRad="38100" dist="38100" dir="2700000" algn="tl">
                  <a:srgbClr val="000000">
                    <a:alpha val="43137"/>
                  </a:srgbClr>
                </a:outerShdw>
              </a:effectLst>
              <a:latin typeface="Times New Roman" panose="02020603050405020304" pitchFamily="18" charset="0"/>
              <a:ea typeface="Adobe Kaiti Std R" panose="02020400000000000000" pitchFamily="18" charset="-128"/>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6323" y="2695364"/>
            <a:ext cx="6552218" cy="3687336"/>
          </a:xfrm>
        </p:spPr>
      </p:pic>
    </p:spTree>
    <p:extLst>
      <p:ext uri="{BB962C8B-B14F-4D97-AF65-F5344CB8AC3E}">
        <p14:creationId xmlns:p14="http://schemas.microsoft.com/office/powerpoint/2010/main" val="110653485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0241" y="470262"/>
            <a:ext cx="10353761" cy="1326321"/>
          </a:xfrm>
          <a:noFill/>
        </p:spPr>
        <p:txBody>
          <a:bodyPr/>
          <a:lstStyle/>
          <a:p>
            <a:r>
              <a:rPr lang="en-US" altLang="zh-CN" dirty="0" smtClean="0">
                <a:gradFill>
                  <a:gsLst>
                    <a:gs pos="54000">
                      <a:schemeClr val="tx1"/>
                    </a:gs>
                    <a:gs pos="25000">
                      <a:srgbClr val="FF0000"/>
                    </a:gs>
                    <a:gs pos="91000">
                      <a:schemeClr val="tx2">
                        <a:lumMod val="25000"/>
                      </a:schemeClr>
                    </a:gs>
                  </a:gsLst>
                  <a:lin ang="5400000" scaled="1"/>
                </a:gradFill>
                <a:effectLst>
                  <a:outerShdw blurRad="38100" dist="38100" dir="2700000" algn="tl">
                    <a:srgbClr val="000000">
                      <a:alpha val="43137"/>
                    </a:srgbClr>
                  </a:outerShdw>
                </a:effectLst>
              </a:rPr>
              <a:t>After the great war…</a:t>
            </a:r>
            <a:endParaRPr lang="en-US" dirty="0">
              <a:gradFill>
                <a:gsLst>
                  <a:gs pos="54000">
                    <a:schemeClr val="tx1"/>
                  </a:gs>
                  <a:gs pos="25000">
                    <a:srgbClr val="FF0000"/>
                  </a:gs>
                  <a:gs pos="91000">
                    <a:schemeClr val="tx2">
                      <a:lumMod val="25000"/>
                    </a:schemeClr>
                  </a:gs>
                </a:gsLst>
                <a:lin ang="5400000" scaled="1"/>
              </a:gra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183433" y="1380870"/>
            <a:ext cx="6112083" cy="4625293"/>
          </a:xfrm>
        </p:spPr>
        <p:txBody>
          <a:bodyPr>
            <a:noAutofit/>
          </a:bodyPr>
          <a:lstStyle/>
          <a:p>
            <a:r>
              <a:rPr lang="en-US" sz="2400" b="1" dirty="0">
                <a:effectLst/>
                <a:latin typeface="Adobe Song Std L" panose="02020300000000000000" pitchFamily="18" charset="-128"/>
                <a:ea typeface="Adobe Song Std L" panose="02020300000000000000" pitchFamily="18" charset="-128"/>
              </a:rPr>
              <a:t>In </a:t>
            </a:r>
            <a:r>
              <a:rPr lang="en-US" sz="2400" b="1" dirty="0" smtClean="0">
                <a:effectLst/>
                <a:latin typeface="Adobe Song Std L" panose="02020300000000000000" pitchFamily="18" charset="-128"/>
                <a:ea typeface="Adobe Song Std L" panose="02020300000000000000" pitchFamily="18" charset="-128"/>
              </a:rPr>
              <a:t>1920‘s </a:t>
            </a:r>
            <a:r>
              <a:rPr lang="en-US" sz="2400" b="1" dirty="0">
                <a:effectLst/>
                <a:latin typeface="Adobe Song Std L" panose="02020300000000000000" pitchFamily="18" charset="-128"/>
                <a:ea typeface="Adobe Song Std L" panose="02020300000000000000" pitchFamily="18" charset="-128"/>
              </a:rPr>
              <a:t>America - known as the Jazz Age, the Golden Twenties or the Roaring Twenties - everybody seemed to have money. </a:t>
            </a:r>
            <a:r>
              <a:rPr lang="en-US" sz="2400" b="1" dirty="0" smtClean="0">
                <a:effectLst/>
                <a:latin typeface="Adobe Song Std L" panose="02020300000000000000" pitchFamily="18" charset="-128"/>
                <a:ea typeface="Adobe Song Std L" panose="02020300000000000000" pitchFamily="18" charset="-128"/>
              </a:rPr>
              <a:t>The </a:t>
            </a:r>
            <a:r>
              <a:rPr lang="en-US" sz="2400" b="1" dirty="0">
                <a:effectLst/>
                <a:latin typeface="Adobe Song Std L" panose="02020300000000000000" pitchFamily="18" charset="-128"/>
                <a:ea typeface="Adobe Song Std L" panose="02020300000000000000" pitchFamily="18" charset="-128"/>
              </a:rPr>
              <a:t>1920’s saw a break with the traditional set-up in America. The Great War had </a:t>
            </a:r>
            <a:r>
              <a:rPr lang="en-US" sz="2400" b="1" dirty="0">
                <a:solidFill>
                  <a:srgbClr val="C00000"/>
                </a:solidFill>
                <a:effectLst/>
                <a:latin typeface="Adobe Song Std L" panose="02020300000000000000" pitchFamily="18" charset="-128"/>
                <a:ea typeface="Adobe Song Std L" panose="02020300000000000000" pitchFamily="18" charset="-128"/>
              </a:rPr>
              <a:t>destroyed</a:t>
            </a:r>
            <a:r>
              <a:rPr lang="en-US" sz="2400" b="1" dirty="0">
                <a:effectLst/>
                <a:latin typeface="Adobe Song Std L" panose="02020300000000000000" pitchFamily="18" charset="-128"/>
                <a:ea typeface="Adobe Song Std L" panose="02020300000000000000" pitchFamily="18" charset="-128"/>
              </a:rPr>
              <a:t> old perceived social conventions and new ones </a:t>
            </a:r>
            <a:r>
              <a:rPr lang="en-US" sz="2400" b="1" dirty="0">
                <a:solidFill>
                  <a:srgbClr val="FFC000"/>
                </a:solidFill>
                <a:effectLst/>
                <a:latin typeface="Adobe Song Std L" panose="02020300000000000000" pitchFamily="18" charset="-128"/>
                <a:ea typeface="Adobe Song Std L" panose="02020300000000000000" pitchFamily="18" charset="-128"/>
              </a:rPr>
              <a:t>developed</a:t>
            </a:r>
            <a:r>
              <a:rPr lang="en-US" sz="2400" b="1" dirty="0">
                <a:effectLst/>
                <a:latin typeface="Adobe Song Std L" panose="02020300000000000000" pitchFamily="18" charset="-128"/>
                <a:ea typeface="Adobe Song Std L" panose="02020300000000000000" pitchFamily="18" charset="-128"/>
              </a:rPr>
              <a:t>. </a:t>
            </a:r>
            <a:r>
              <a:rPr lang="en-US" altLang="zh-CN" sz="2400" b="1" dirty="0" smtClean="0">
                <a:effectLst/>
                <a:latin typeface="Adobe Song Std L" panose="02020300000000000000" pitchFamily="18" charset="-128"/>
                <a:ea typeface="Adobe Song Std L" panose="02020300000000000000" pitchFamily="18" charset="-128"/>
              </a:rPr>
              <a:t>T</a:t>
            </a:r>
            <a:r>
              <a:rPr lang="en-US" sz="2400" b="1" dirty="0" smtClean="0">
                <a:effectLst/>
                <a:latin typeface="Adobe Song Std L" panose="02020300000000000000" pitchFamily="18" charset="-128"/>
                <a:ea typeface="Adobe Song Std L" panose="02020300000000000000" pitchFamily="18" charset="-128"/>
              </a:rPr>
              <a:t>he </a:t>
            </a:r>
            <a:r>
              <a:rPr lang="en-US" sz="2400" b="1" dirty="0">
                <a:effectLst/>
                <a:latin typeface="Adobe Song Std L" panose="02020300000000000000" pitchFamily="18" charset="-128"/>
                <a:ea typeface="Adobe Song Std L" panose="02020300000000000000" pitchFamily="18" charset="-128"/>
              </a:rPr>
              <a:t>younger generation mistrusted the older generation and </a:t>
            </a:r>
            <a:r>
              <a:rPr lang="en-US" sz="2400" b="1" dirty="0" smtClean="0">
                <a:effectLst/>
                <a:latin typeface="Adobe Song Std L" panose="02020300000000000000" pitchFamily="18" charset="-128"/>
                <a:ea typeface="Adobe Song Std L" panose="02020300000000000000" pitchFamily="18" charset="-128"/>
              </a:rPr>
              <a:t>“did </a:t>
            </a:r>
            <a:r>
              <a:rPr lang="en-US" sz="2400" b="1" dirty="0">
                <a:effectLst/>
                <a:latin typeface="Adobe Song Std L" panose="02020300000000000000" pitchFamily="18" charset="-128"/>
                <a:ea typeface="Adobe Song Std L" panose="02020300000000000000" pitchFamily="18" charset="-128"/>
              </a:rPr>
              <a:t>their own </a:t>
            </a:r>
            <a:r>
              <a:rPr lang="en-US" sz="2400" b="1" dirty="0" smtClean="0">
                <a:effectLst/>
                <a:latin typeface="Adobe Song Std L" panose="02020300000000000000" pitchFamily="18" charset="-128"/>
                <a:ea typeface="Adobe Song Std L" panose="02020300000000000000" pitchFamily="18" charset="-128"/>
              </a:rPr>
              <a:t>thing” which </a:t>
            </a:r>
            <a:r>
              <a:rPr lang="en-US" sz="2400" b="1" dirty="0">
                <a:effectLst/>
                <a:latin typeface="Adobe Song Std L" panose="02020300000000000000" pitchFamily="18" charset="-128"/>
                <a:ea typeface="Adobe Song Std L" panose="02020300000000000000" pitchFamily="18" charset="-128"/>
              </a:rPr>
              <a:t>flew in the face of the establishment.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4877997" cy="324829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9" y="3248296"/>
            <a:ext cx="4873897" cy="3655423"/>
          </a:xfrm>
          <a:prstGeom prst="rect">
            <a:avLst/>
          </a:prstGeom>
        </p:spPr>
      </p:pic>
    </p:spTree>
    <p:extLst>
      <p:ext uri="{BB962C8B-B14F-4D97-AF65-F5344CB8AC3E}">
        <p14:creationId xmlns:p14="http://schemas.microsoft.com/office/powerpoint/2010/main" val="31210324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Bold trend leading by women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0737" y="3383280"/>
            <a:ext cx="4445000" cy="33147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5956" y="1739054"/>
            <a:ext cx="3353344" cy="4276935"/>
          </a:xfrm>
          <a:prstGeom prst="rect">
            <a:avLst/>
          </a:prstGeom>
        </p:spPr>
      </p:pic>
      <p:sp>
        <p:nvSpPr>
          <p:cNvPr id="6" name="TextBox 5"/>
          <p:cNvSpPr txBox="1"/>
          <p:nvPr/>
        </p:nvSpPr>
        <p:spPr>
          <a:xfrm>
            <a:off x="1936686" y="1739054"/>
            <a:ext cx="4153989" cy="1323439"/>
          </a:xfrm>
          <a:prstGeom prst="rect">
            <a:avLst/>
          </a:prstGeom>
          <a:noFill/>
        </p:spPr>
        <p:txBody>
          <a:bodyPr wrap="square" rtlCol="0">
            <a:spAutoFit/>
          </a:bodyPr>
          <a:lstStyle/>
          <a:p>
            <a:r>
              <a:rPr lang="en-US" sz="2000" dirty="0" smtClean="0"/>
              <a:t>“Cut </a:t>
            </a:r>
            <a:r>
              <a:rPr lang="en-US" sz="2000" dirty="0"/>
              <a:t>off all of your hair</a:t>
            </a:r>
          </a:p>
          <a:p>
            <a:r>
              <a:rPr lang="en-US" sz="2000" dirty="0"/>
              <a:t>Did you flinch, did you care</a:t>
            </a:r>
          </a:p>
          <a:p>
            <a:r>
              <a:rPr lang="en-US" sz="2000" dirty="0"/>
              <a:t>Did he look, did he stop and stare</a:t>
            </a:r>
          </a:p>
          <a:p>
            <a:r>
              <a:rPr lang="en-US" sz="2000" dirty="0"/>
              <a:t>At your brand new </a:t>
            </a:r>
            <a:r>
              <a:rPr lang="en-US" sz="2000" dirty="0" smtClean="0"/>
              <a:t>hair…” </a:t>
            </a:r>
            <a:endParaRPr lang="en-US" sz="2000" dirty="0"/>
          </a:p>
        </p:txBody>
      </p:sp>
    </p:spTree>
    <p:extLst>
      <p:ext uri="{BB962C8B-B14F-4D97-AF65-F5344CB8AC3E}">
        <p14:creationId xmlns:p14="http://schemas.microsoft.com/office/powerpoint/2010/main" val="133571676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xmlns="" name="Damask" id="{F9A299A0-33D0-4E0F-9F3F-7163E3744208}" vid="{746EEEEA-FB6A-406B-B510-531588D54811}"/>
    </a:ext>
  </a:extLst>
</a:theme>
</file>

<file path=ppt/theme/theme2.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xmlns="" name="Quotable" id="{39EC5628-30ED-4578-ACD8-9820EDB8E15A}" vid="{ACECE1E4-636E-48DB-87ED-4A76DC93378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2002</TotalTime>
  <Words>601</Words>
  <Application>Microsoft Office PowerPoint</Application>
  <PresentationFormat>Custom</PresentationFormat>
  <Paragraphs>42</Paragraphs>
  <Slides>20</Slides>
  <Notes>1</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Damask</vt:lpstr>
      <vt:lpstr>Quotable</vt:lpstr>
      <vt:lpstr>PowerPoint Presentation</vt:lpstr>
      <vt:lpstr>PowerPoint Presentation</vt:lpstr>
      <vt:lpstr>PowerPoint Presentation</vt:lpstr>
      <vt:lpstr>PowerPoint Presentation</vt:lpstr>
      <vt:lpstr>PowerPoint Presentation</vt:lpstr>
      <vt:lpstr>Musics</vt:lpstr>
      <vt:lpstr>A veteran is bragging about his heroic stories…. </vt:lpstr>
      <vt:lpstr>After the great war…</vt:lpstr>
      <vt:lpstr>Bold trend leading by women</vt:lpstr>
      <vt:lpstr>“Freedom” of women!!</vt:lpstr>
      <vt:lpstr>Dances of the Jazz Age</vt:lpstr>
      <vt:lpstr>PowerPoint Presentation</vt:lpstr>
      <vt:lpstr>PowerPoint Presentation</vt:lpstr>
      <vt:lpstr>PowerPoint Presentation</vt:lpstr>
      <vt:lpstr>Movies</vt:lpstr>
      <vt:lpstr>Cars-Duesenberg 183 Grand Prix </vt:lpstr>
      <vt:lpstr>PowerPoint Presentation</vt:lpstr>
      <vt:lpstr>Cars-FORD MODEL T</vt:lpstr>
      <vt:lpstr>Cars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Wang</dc:creator>
  <cp:lastModifiedBy>xh-01</cp:lastModifiedBy>
  <cp:revision>79</cp:revision>
  <dcterms:created xsi:type="dcterms:W3CDTF">2014-10-14T04:36:06Z</dcterms:created>
  <dcterms:modified xsi:type="dcterms:W3CDTF">2014-10-24T05:55:12Z</dcterms:modified>
</cp:coreProperties>
</file>