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1" r:id="rId2"/>
    <p:sldId id="272" r:id="rId3"/>
    <p:sldId id="273" r:id="rId4"/>
    <p:sldId id="274" r:id="rId5"/>
    <p:sldId id="276" r:id="rId6"/>
    <p:sldId id="269" r:id="rId7"/>
    <p:sldId id="275" r:id="rId8"/>
    <p:sldId id="267" r:id="rId9"/>
    <p:sldId id="270" r:id="rId10"/>
    <p:sldId id="268" r:id="rId11"/>
    <p:sldId id="262" r:id="rId12"/>
    <p:sldId id="263" r:id="rId13"/>
    <p:sldId id="264" r:id="rId14"/>
    <p:sldId id="265" r:id="rId15"/>
    <p:sldId id="258" r:id="rId16"/>
    <p:sldId id="259" r:id="rId17"/>
    <p:sldId id="260" r:id="rId18"/>
    <p:sldId id="261" r:id="rId19"/>
    <p:sldId id="266" r:id="rId20"/>
    <p:sldId id="27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8" autoAdjust="0"/>
    <p:restoredTop sz="94660"/>
  </p:normalViewPr>
  <p:slideViewPr>
    <p:cSldViewPr snapToGrid="0">
      <p:cViewPr varScale="1">
        <p:scale>
          <a:sx n="74" d="100"/>
          <a:sy n="74" d="100"/>
        </p:scale>
        <p:origin x="5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59150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324854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294731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F14D730-3CE7-4F16-BB75-609A2C7634BD}" type="slidenum">
              <a:rPr lang="zh-CN" altLang="en-US" smtClean="0"/>
              <a:t>‹#›</a:t>
            </a:fld>
            <a:endParaRPr lang="zh-CN"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14503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737819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316973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1924390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3841653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362345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3458843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60311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1174666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213331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425319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310389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285063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9F8BA-B090-4B1B-906E-D226BBA7C621}" type="datetimeFigureOut">
              <a:rPr lang="zh-CN" altLang="en-US" smtClean="0"/>
              <a:t>2014/10/17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95192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7E9F8BA-B090-4B1B-906E-D226BBA7C621}" type="datetimeFigureOut">
              <a:rPr lang="zh-CN" altLang="en-US" smtClean="0"/>
              <a:t>2014/10/17</a:t>
            </a:fld>
            <a:endParaRPr lang="zh-CN"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zh-CN"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F14D730-3CE7-4F16-BB75-609A2C7634BD}" type="slidenum">
              <a:rPr lang="zh-CN" altLang="en-US" smtClean="0"/>
              <a:t>‹#›</a:t>
            </a:fld>
            <a:endParaRPr lang="zh-CN" altLang="en-US"/>
          </a:p>
        </p:txBody>
      </p:sp>
    </p:spTree>
    <p:extLst>
      <p:ext uri="{BB962C8B-B14F-4D97-AF65-F5344CB8AC3E}">
        <p14:creationId xmlns:p14="http://schemas.microsoft.com/office/powerpoint/2010/main" val="146951637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history1900s.about.com/od/1920s/p/prohibition.htm" TargetMode="External"/><Relationship Id="rId2" Type="http://schemas.openxmlformats.org/officeDocument/2006/relationships/hyperlink" Target="http://guycodeblog.mtv.com/2012/12/05/5-most-insane-bootleggers-of-prohibi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52789" y="1867437"/>
            <a:ext cx="9144000" cy="2557781"/>
          </a:xfrm>
        </p:spPr>
        <p:txBody>
          <a:bodyPr>
            <a:noAutofit/>
          </a:bodyPr>
          <a:lstStyle/>
          <a:p>
            <a:r>
              <a:rPr lang="en-US" altLang="zh-CN" sz="7000" dirty="0" smtClean="0"/>
              <a:t>Prohibition</a:t>
            </a:r>
            <a:br>
              <a:rPr lang="en-US" altLang="zh-CN" sz="7000" dirty="0" smtClean="0"/>
            </a:br>
            <a:r>
              <a:rPr lang="en-US" altLang="zh-CN" sz="7000" dirty="0" smtClean="0"/>
              <a:t> and </a:t>
            </a:r>
            <a:br>
              <a:rPr lang="en-US" altLang="zh-CN" sz="7000" dirty="0" smtClean="0"/>
            </a:br>
            <a:r>
              <a:rPr lang="en-US" altLang="zh-CN" sz="7000" dirty="0" smtClean="0"/>
              <a:t>organized crime</a:t>
            </a:r>
            <a:endParaRPr lang="zh-CN" altLang="en-US" sz="7000" dirty="0"/>
          </a:p>
        </p:txBody>
      </p:sp>
      <p:sp>
        <p:nvSpPr>
          <p:cNvPr id="3" name="副标题 2"/>
          <p:cNvSpPr>
            <a:spLocks noGrp="1"/>
          </p:cNvSpPr>
          <p:nvPr>
            <p:ph type="subTitle" idx="1"/>
          </p:nvPr>
        </p:nvSpPr>
        <p:spPr>
          <a:xfrm>
            <a:off x="1524000" y="4683637"/>
            <a:ext cx="9144000" cy="1655762"/>
          </a:xfrm>
        </p:spPr>
        <p:txBody>
          <a:bodyPr/>
          <a:lstStyle/>
          <a:p>
            <a:r>
              <a:rPr lang="en-US" altLang="zh-CN" dirty="0" smtClean="0"/>
              <a:t>Cash Barnes, Wendy Hayashi, </a:t>
            </a:r>
            <a:r>
              <a:rPr lang="en-US" altLang="zh-CN" dirty="0" smtClean="0"/>
              <a:t>Eileen Guo.</a:t>
            </a:r>
            <a:endParaRPr lang="en-US" altLang="zh-CN" dirty="0" smtClean="0"/>
          </a:p>
        </p:txBody>
      </p:sp>
    </p:spTree>
    <p:extLst>
      <p:ext uri="{BB962C8B-B14F-4D97-AF65-F5344CB8AC3E}">
        <p14:creationId xmlns:p14="http://schemas.microsoft.com/office/powerpoint/2010/main" val="366007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0873 -0.01366 L 3.125E-6 -0.07223 " pathEditMode="relative" rAng="0" ptsTypes="AA">
                                      <p:cBhvr>
                                        <p:cTn id="6" dur="250" accel="50000" decel="50000" autoRev="1" fill="hold">
                                          <p:stCondLst>
                                            <p:cond delay="0"/>
                                          </p:stCondLst>
                                        </p:cTn>
                                        <p:tgtEl>
                                          <p:spTgt spid="2"/>
                                        </p:tgtEl>
                                        <p:attrNameLst>
                                          <p:attrName>ppt_x</p:attrName>
                                          <p:attrName>ppt_y</p:attrName>
                                        </p:attrNameLst>
                                      </p:cBhvr>
                                      <p:rCtr x="430" y="-2940"/>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rot="20097005">
            <a:off x="1580359" y="1909654"/>
            <a:ext cx="5256738" cy="906770"/>
          </a:xfrm>
        </p:spPr>
        <p:txBody>
          <a:bodyPr>
            <a:normAutofit/>
          </a:bodyPr>
          <a:lstStyle/>
          <a:p>
            <a:r>
              <a:rPr lang="en-US" altLang="zh-CN" dirty="0" smtClean="0"/>
              <a:t>Al Capone</a:t>
            </a:r>
            <a:endParaRPr lang="zh-CN" altLang="en-US" dirty="0"/>
          </a:p>
        </p:txBody>
      </p:sp>
      <p:sp>
        <p:nvSpPr>
          <p:cNvPr id="6" name="副标题 2"/>
          <p:cNvSpPr>
            <a:spLocks noGrp="1"/>
          </p:cNvSpPr>
          <p:nvPr>
            <p:ph type="subTitle" idx="1"/>
          </p:nvPr>
        </p:nvSpPr>
        <p:spPr>
          <a:xfrm>
            <a:off x="2614412" y="3354454"/>
            <a:ext cx="6690689" cy="2373758"/>
          </a:xfrm>
        </p:spPr>
        <p:txBody>
          <a:bodyPr>
            <a:normAutofit fontScale="92500"/>
          </a:bodyPr>
          <a:lstStyle/>
          <a:p>
            <a:r>
              <a:rPr lang="en-US" altLang="zh-CN" sz="3100" cap="none" dirty="0" smtClean="0">
                <a:effectLst/>
              </a:rPr>
              <a:t>One of the most famous </a:t>
            </a:r>
            <a:r>
              <a:rPr lang="en-US" altLang="zh-CN" sz="3100" cap="none" dirty="0">
                <a:effectLst/>
              </a:rPr>
              <a:t>A</a:t>
            </a:r>
            <a:r>
              <a:rPr lang="en-US" altLang="zh-CN" sz="3100" cap="none" dirty="0" smtClean="0">
                <a:effectLst/>
              </a:rPr>
              <a:t>merican gangsters, al </a:t>
            </a:r>
            <a:r>
              <a:rPr lang="en-US" altLang="zh-CN" sz="3100" cap="none" dirty="0" err="1" smtClean="0">
                <a:effectLst/>
              </a:rPr>
              <a:t>capone</a:t>
            </a:r>
            <a:r>
              <a:rPr lang="en-US" altLang="zh-CN" sz="3100" cap="none" dirty="0" smtClean="0">
                <a:effectLst/>
              </a:rPr>
              <a:t> who is also known as "</a:t>
            </a:r>
            <a:r>
              <a:rPr lang="en-US" altLang="zh-CN" sz="3100" cap="none" dirty="0" err="1" smtClean="0">
                <a:effectLst/>
              </a:rPr>
              <a:t>scarface</a:t>
            </a:r>
            <a:endParaRPr lang="en-US" altLang="zh-CN" sz="3100" cap="none" dirty="0" smtClean="0">
              <a:effectLst/>
            </a:endParaRPr>
          </a:p>
          <a:p>
            <a:r>
              <a:rPr lang="en-US" altLang="zh-CN" sz="3100" cap="none" dirty="0" smtClean="0">
                <a:effectLst/>
              </a:rPr>
              <a:t>" Rose to the leader of the </a:t>
            </a:r>
            <a:r>
              <a:rPr lang="en-US" altLang="zh-CN" sz="3100" cap="none" dirty="0">
                <a:effectLst/>
              </a:rPr>
              <a:t>C</a:t>
            </a:r>
            <a:r>
              <a:rPr lang="en-US" altLang="zh-CN" sz="3100" cap="none" dirty="0" smtClean="0">
                <a:effectLst/>
              </a:rPr>
              <a:t>hicago mafia during the prohibition era.</a:t>
            </a:r>
            <a:endParaRPr lang="zh-CN" altLang="en-US" sz="3100" cap="none"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8873" y="259562"/>
            <a:ext cx="2993369" cy="3094892"/>
          </a:xfrm>
          <a:prstGeom prst="rect">
            <a:avLst/>
          </a:prstGeom>
        </p:spPr>
      </p:pic>
    </p:spTree>
    <p:extLst>
      <p:ext uri="{BB962C8B-B14F-4D97-AF65-F5344CB8AC3E}">
        <p14:creationId xmlns:p14="http://schemas.microsoft.com/office/powerpoint/2010/main" val="368632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down)">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rot="19964059">
            <a:off x="515156" y="1378040"/>
            <a:ext cx="6796378" cy="1313173"/>
          </a:xfrm>
        </p:spPr>
        <p:txBody>
          <a:bodyPr>
            <a:normAutofit/>
          </a:bodyPr>
          <a:lstStyle/>
          <a:p>
            <a:r>
              <a:rPr lang="en-US" altLang="zh-CN" sz="5000" dirty="0" smtClean="0"/>
              <a:t>George Remus</a:t>
            </a:r>
            <a:endParaRPr lang="zh-CN" altLang="en-US" sz="5000" dirty="0"/>
          </a:p>
        </p:txBody>
      </p:sp>
      <p:sp>
        <p:nvSpPr>
          <p:cNvPr id="3" name="内容占位符 2"/>
          <p:cNvSpPr>
            <a:spLocks noGrp="1"/>
          </p:cNvSpPr>
          <p:nvPr>
            <p:ph sz="quarter" idx="13"/>
          </p:nvPr>
        </p:nvSpPr>
        <p:spPr>
          <a:xfrm>
            <a:off x="2437379" y="3066133"/>
            <a:ext cx="8564451" cy="3488082"/>
          </a:xfrm>
        </p:spPr>
        <p:txBody>
          <a:bodyPr>
            <a:normAutofit/>
          </a:bodyPr>
          <a:lstStyle/>
          <a:p>
            <a:r>
              <a:rPr lang="en-US" altLang="zh-CN" sz="2900" cap="none" dirty="0" smtClean="0"/>
              <a:t>A lawyer who broke the law and became known as “king of the bootleggers.</a:t>
            </a:r>
          </a:p>
          <a:p>
            <a:r>
              <a:rPr lang="en-US" altLang="zh-CN" sz="2900" cap="none" dirty="0" smtClean="0"/>
              <a:t>By buying bonded whiskey used for medicinal purposes, and then hiring people to hijack it, </a:t>
            </a:r>
            <a:r>
              <a:rPr lang="en-US" altLang="zh-CN" sz="2900" cap="none" dirty="0" err="1" smtClean="0"/>
              <a:t>remus</a:t>
            </a:r>
            <a:r>
              <a:rPr lang="en-US" altLang="zh-CN" sz="2900" cap="none" dirty="0" smtClean="0"/>
              <a:t> made $40 million in less than three years, nearly a billion in today’s currency.</a:t>
            </a:r>
            <a:endParaRPr lang="zh-CN" altLang="en-US" sz="2900" cap="none"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58" y="140053"/>
            <a:ext cx="3671046" cy="2926080"/>
          </a:xfrm>
          <a:prstGeom prst="rect">
            <a:avLst/>
          </a:prstGeom>
        </p:spPr>
      </p:pic>
    </p:spTree>
    <p:extLst>
      <p:ext uri="{BB962C8B-B14F-4D97-AF65-F5344CB8AC3E}">
        <p14:creationId xmlns:p14="http://schemas.microsoft.com/office/powerpoint/2010/main" val="364730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rot="19997558">
            <a:off x="-383334" y="1385687"/>
            <a:ext cx="7569111" cy="1186788"/>
          </a:xfrm>
        </p:spPr>
        <p:txBody>
          <a:bodyPr>
            <a:normAutofit/>
          </a:bodyPr>
          <a:lstStyle/>
          <a:p>
            <a:r>
              <a:rPr lang="en-US" altLang="zh-CN" sz="5000" dirty="0" smtClean="0"/>
              <a:t>Charles Luciano</a:t>
            </a:r>
            <a:endParaRPr lang="zh-CN" altLang="en-US" sz="5000" dirty="0"/>
          </a:p>
        </p:txBody>
      </p:sp>
      <p:sp>
        <p:nvSpPr>
          <p:cNvPr id="3" name="内容占位符 2"/>
          <p:cNvSpPr>
            <a:spLocks noGrp="1"/>
          </p:cNvSpPr>
          <p:nvPr>
            <p:ph sz="quarter" idx="13"/>
          </p:nvPr>
        </p:nvSpPr>
        <p:spPr>
          <a:xfrm>
            <a:off x="2564095" y="3614856"/>
            <a:ext cx="7219681" cy="2381392"/>
          </a:xfrm>
        </p:spPr>
        <p:txBody>
          <a:bodyPr/>
          <a:lstStyle/>
          <a:p>
            <a:r>
              <a:rPr lang="en-US" altLang="zh-CN" sz="2900" cap="none" dirty="0" smtClean="0"/>
              <a:t>Charles “lucky” </a:t>
            </a:r>
            <a:r>
              <a:rPr lang="en-US" altLang="zh-CN" sz="2900" cap="none" dirty="0" err="1" smtClean="0"/>
              <a:t>luciano</a:t>
            </a:r>
            <a:r>
              <a:rPr lang="en-US" altLang="zh-CN" sz="2900" cap="none" dirty="0" smtClean="0"/>
              <a:t> is widely credited as the father of modern organized crime, splitting the New </a:t>
            </a:r>
            <a:r>
              <a:rPr lang="en-US" altLang="zh-CN" sz="2900" cap="none" dirty="0"/>
              <a:t>Y</a:t>
            </a:r>
            <a:r>
              <a:rPr lang="en-US" altLang="zh-CN" sz="2900" cap="none" dirty="0" smtClean="0"/>
              <a:t>ork mafia into five families.</a:t>
            </a:r>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9620" y="609657"/>
            <a:ext cx="4912003" cy="2738850"/>
          </a:xfrm>
          <a:prstGeom prst="rect">
            <a:avLst/>
          </a:prstGeom>
        </p:spPr>
      </p:pic>
    </p:spTree>
    <p:extLst>
      <p:ext uri="{BB962C8B-B14F-4D97-AF65-F5344CB8AC3E}">
        <p14:creationId xmlns:p14="http://schemas.microsoft.com/office/powerpoint/2010/main" val="239462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rot="20115238">
            <a:off x="-584571" y="1023900"/>
            <a:ext cx="7788852" cy="1253922"/>
          </a:xfrm>
        </p:spPr>
        <p:txBody>
          <a:bodyPr>
            <a:normAutofit/>
          </a:bodyPr>
          <a:lstStyle/>
          <a:p>
            <a:r>
              <a:rPr lang="en-US" altLang="zh-CN" sz="5000" dirty="0" smtClean="0"/>
              <a:t>Dean O’Banion</a:t>
            </a:r>
            <a:endParaRPr lang="zh-CN" altLang="en-US" sz="5000" dirty="0"/>
          </a:p>
        </p:txBody>
      </p:sp>
      <p:sp>
        <p:nvSpPr>
          <p:cNvPr id="3" name="内容占位符 2"/>
          <p:cNvSpPr>
            <a:spLocks noGrp="1"/>
          </p:cNvSpPr>
          <p:nvPr>
            <p:ph sz="quarter" idx="13"/>
          </p:nvPr>
        </p:nvSpPr>
        <p:spPr>
          <a:xfrm>
            <a:off x="5524796" y="804930"/>
            <a:ext cx="5756856" cy="5743978"/>
          </a:xfrm>
        </p:spPr>
        <p:txBody>
          <a:bodyPr>
            <a:normAutofit/>
          </a:bodyPr>
          <a:lstStyle/>
          <a:p>
            <a:r>
              <a:rPr lang="en-US" altLang="zh-CN" sz="2900" cap="none" dirty="0" smtClean="0"/>
              <a:t>A New </a:t>
            </a:r>
            <a:r>
              <a:rPr lang="en-US" altLang="zh-CN" sz="2900" cap="none" dirty="0"/>
              <a:t>Y</a:t>
            </a:r>
            <a:r>
              <a:rPr lang="en-US" altLang="zh-CN" sz="2900" cap="none" dirty="0" smtClean="0"/>
              <a:t>ork-based </a:t>
            </a:r>
            <a:r>
              <a:rPr lang="en-US" altLang="zh-CN" sz="2900" cap="none" dirty="0"/>
              <a:t>I</a:t>
            </a:r>
            <a:r>
              <a:rPr lang="en-US" altLang="zh-CN" sz="2900" cap="none" dirty="0" smtClean="0"/>
              <a:t>rish gangster, dean </a:t>
            </a:r>
            <a:r>
              <a:rPr lang="en-US" altLang="zh-CN" sz="2900" cap="none" dirty="0" err="1" smtClean="0"/>
              <a:t>o’banion</a:t>
            </a:r>
            <a:r>
              <a:rPr lang="en-US" altLang="zh-CN" sz="2900" cap="none" dirty="0" smtClean="0"/>
              <a:t> was crazy enough to steal from </a:t>
            </a:r>
            <a:r>
              <a:rPr lang="en-US" altLang="zh-CN" sz="2900" cap="none" dirty="0"/>
              <a:t>C</a:t>
            </a:r>
            <a:r>
              <a:rPr lang="en-US" altLang="zh-CN" sz="2900" cap="none" dirty="0" smtClean="0"/>
              <a:t>harles </a:t>
            </a:r>
            <a:r>
              <a:rPr lang="en-US" altLang="zh-CN" sz="2900" cap="none" dirty="0"/>
              <a:t>L</a:t>
            </a:r>
            <a:r>
              <a:rPr lang="en-US" altLang="zh-CN" sz="2900" cap="none" dirty="0" smtClean="0"/>
              <a:t>uciano and other more powerful mafia members. </a:t>
            </a:r>
          </a:p>
          <a:p>
            <a:r>
              <a:rPr lang="en-US" altLang="zh-CN" sz="2900" cap="none" dirty="0" smtClean="0"/>
              <a:t>That didn’t work out so well for him: he got murdered at his flower shop after ignoring a “back off” from al </a:t>
            </a:r>
            <a:r>
              <a:rPr lang="en-US" altLang="zh-CN" sz="2900" cap="none" dirty="0" err="1" smtClean="0"/>
              <a:t>capone</a:t>
            </a:r>
            <a:r>
              <a:rPr lang="en-US" altLang="zh-CN" sz="2900" cap="none" dirty="0" smtClean="0"/>
              <a:t> about a powerful </a:t>
            </a:r>
            <a:r>
              <a:rPr lang="en-US" altLang="zh-CN" sz="2900" cap="none" dirty="0" err="1" smtClean="0"/>
              <a:t>mafioso's</a:t>
            </a:r>
            <a:r>
              <a:rPr lang="en-US" altLang="zh-CN" sz="2900" cap="none" dirty="0" smtClean="0"/>
              <a:t> gambling debt.</a:t>
            </a:r>
            <a:endParaRPr lang="zh-CN" altLang="en-US" sz="2900" cap="none"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146" y="2442693"/>
            <a:ext cx="2943225" cy="3810000"/>
          </a:xfrm>
          <a:prstGeom prst="rect">
            <a:avLst/>
          </a:prstGeom>
        </p:spPr>
      </p:pic>
    </p:spTree>
    <p:extLst>
      <p:ext uri="{BB962C8B-B14F-4D97-AF65-F5344CB8AC3E}">
        <p14:creationId xmlns:p14="http://schemas.microsoft.com/office/powerpoint/2010/main" val="274413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rot="19995979">
            <a:off x="-1275632" y="785611"/>
            <a:ext cx="8423408" cy="1506356"/>
          </a:xfrm>
        </p:spPr>
        <p:txBody>
          <a:bodyPr>
            <a:normAutofit/>
          </a:bodyPr>
          <a:lstStyle/>
          <a:p>
            <a:r>
              <a:rPr lang="en-US" altLang="zh-CN" sz="5000" dirty="0" smtClean="0"/>
              <a:t>William McCoy</a:t>
            </a:r>
            <a:endParaRPr lang="zh-CN" altLang="en-US" sz="5000" dirty="0"/>
          </a:p>
        </p:txBody>
      </p:sp>
      <p:sp>
        <p:nvSpPr>
          <p:cNvPr id="3" name="内容占位符 2"/>
          <p:cNvSpPr>
            <a:spLocks noGrp="1"/>
          </p:cNvSpPr>
          <p:nvPr>
            <p:ph sz="quarter" idx="13"/>
          </p:nvPr>
        </p:nvSpPr>
        <p:spPr>
          <a:xfrm>
            <a:off x="5920873" y="1538789"/>
            <a:ext cx="5219352" cy="5782047"/>
          </a:xfrm>
        </p:spPr>
        <p:txBody>
          <a:bodyPr>
            <a:noAutofit/>
          </a:bodyPr>
          <a:lstStyle/>
          <a:p>
            <a:r>
              <a:rPr lang="en-US" altLang="zh-CN" sz="2900" cap="none" dirty="0" smtClean="0"/>
              <a:t>He spawned the term “the real </a:t>
            </a:r>
            <a:r>
              <a:rPr lang="en-US" altLang="zh-CN" sz="2900" cap="none" dirty="0" err="1" smtClean="0"/>
              <a:t>mccoy</a:t>
            </a:r>
            <a:r>
              <a:rPr lang="en-US" altLang="zh-CN" sz="2900" cap="none" dirty="0" smtClean="0"/>
              <a:t>,” because his liquor was never diluted. But since it was so high-quality, </a:t>
            </a:r>
            <a:r>
              <a:rPr lang="en-US" altLang="zh-CN" sz="2900" cap="none" dirty="0" err="1" smtClean="0"/>
              <a:t>mccoy</a:t>
            </a:r>
            <a:r>
              <a:rPr lang="en-US" altLang="zh-CN" sz="2900" cap="none" dirty="0" smtClean="0"/>
              <a:t> made enemies out of both the U.S. Government and other bootleggers. </a:t>
            </a:r>
            <a:endParaRPr lang="zh-CN" altLang="en-US" sz="2900" cap="none"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866" y="2148425"/>
            <a:ext cx="3357976" cy="4316769"/>
          </a:xfrm>
          <a:prstGeom prst="rect">
            <a:avLst/>
          </a:prstGeom>
        </p:spPr>
      </p:pic>
    </p:spTree>
    <p:extLst>
      <p:ext uri="{BB962C8B-B14F-4D97-AF65-F5344CB8AC3E}">
        <p14:creationId xmlns:p14="http://schemas.microsoft.com/office/powerpoint/2010/main" val="258556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9229" y="245030"/>
            <a:ext cx="10364451" cy="1596177"/>
          </a:xfrm>
        </p:spPr>
        <p:txBody>
          <a:bodyPr>
            <a:normAutofit/>
          </a:bodyPr>
          <a:lstStyle/>
          <a:p>
            <a:r>
              <a:rPr lang="en-US" altLang="zh-CN" sz="5000" dirty="0" smtClean="0"/>
              <a:t>Speakeasies</a:t>
            </a:r>
            <a:endParaRPr lang="zh-CN" altLang="en-US" sz="5000" dirty="0"/>
          </a:p>
        </p:txBody>
      </p:sp>
      <p:sp>
        <p:nvSpPr>
          <p:cNvPr id="3" name="内容占位符 2"/>
          <p:cNvSpPr>
            <a:spLocks noGrp="1"/>
          </p:cNvSpPr>
          <p:nvPr>
            <p:ph sz="quarter" idx="13"/>
          </p:nvPr>
        </p:nvSpPr>
        <p:spPr>
          <a:xfrm>
            <a:off x="978169" y="1594360"/>
            <a:ext cx="10363826" cy="3424107"/>
          </a:xfrm>
        </p:spPr>
        <p:txBody>
          <a:bodyPr/>
          <a:lstStyle/>
          <a:p>
            <a:r>
              <a:rPr lang="en-US" altLang="zh-CN" sz="2900" cap="none" dirty="0" smtClean="0"/>
              <a:t>Speakeasies were well-hidden places, usually in basements, where alcoholic beverages would be served.</a:t>
            </a:r>
          </a:p>
          <a:p>
            <a:r>
              <a:rPr lang="en-US" altLang="zh-CN" sz="2900" cap="none" dirty="0" smtClean="0"/>
              <a:t>Ironically, one of the best speakeasies was bridge whist club, which was owned and operated by the united states government. </a:t>
            </a:r>
            <a:endParaRPr lang="zh-CN" altLang="en-US" sz="2900" cap="none"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739" y="4042071"/>
            <a:ext cx="6391898" cy="2536877"/>
          </a:xfrm>
          <a:prstGeom prst="rect">
            <a:avLst/>
          </a:prstGeom>
        </p:spPr>
      </p:pic>
    </p:spTree>
    <p:extLst>
      <p:ext uri="{BB962C8B-B14F-4D97-AF65-F5344CB8AC3E}">
        <p14:creationId xmlns:p14="http://schemas.microsoft.com/office/powerpoint/2010/main" val="1197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78679" y="206393"/>
            <a:ext cx="10364451" cy="1596177"/>
          </a:xfrm>
        </p:spPr>
        <p:txBody>
          <a:bodyPr>
            <a:normAutofit/>
          </a:bodyPr>
          <a:lstStyle/>
          <a:p>
            <a:r>
              <a:rPr lang="en-US" altLang="zh-CN" sz="5000" dirty="0" smtClean="0"/>
              <a:t>Rum-runners</a:t>
            </a:r>
            <a:endParaRPr lang="zh-CN" altLang="en-US" sz="5000" dirty="0"/>
          </a:p>
        </p:txBody>
      </p:sp>
      <p:sp>
        <p:nvSpPr>
          <p:cNvPr id="3" name="内容占位符 2"/>
          <p:cNvSpPr>
            <a:spLocks noGrp="1"/>
          </p:cNvSpPr>
          <p:nvPr>
            <p:ph sz="quarter" idx="13"/>
          </p:nvPr>
        </p:nvSpPr>
        <p:spPr>
          <a:xfrm>
            <a:off x="527973" y="1641358"/>
            <a:ext cx="5370550" cy="2022908"/>
          </a:xfrm>
        </p:spPr>
        <p:txBody>
          <a:bodyPr>
            <a:normAutofit/>
          </a:bodyPr>
          <a:lstStyle/>
          <a:p>
            <a:r>
              <a:rPr lang="en-US" altLang="zh-CN" sz="2900" cap="none" dirty="0" smtClean="0"/>
              <a:t>Rum-runners was the name given to the smugglers, although they transported more than just rum…</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228" y="1348050"/>
            <a:ext cx="4643195" cy="2772473"/>
          </a:xfrm>
          <a:prstGeom prst="rect">
            <a:avLst/>
          </a:prstGeom>
        </p:spPr>
      </p:pic>
      <p:sp>
        <p:nvSpPr>
          <p:cNvPr id="5" name="TextBox 4"/>
          <p:cNvSpPr txBox="1"/>
          <p:nvPr/>
        </p:nvSpPr>
        <p:spPr>
          <a:xfrm>
            <a:off x="527973" y="4108361"/>
            <a:ext cx="10364451" cy="2323713"/>
          </a:xfrm>
          <a:prstGeom prst="rect">
            <a:avLst/>
          </a:prstGeom>
          <a:noFill/>
        </p:spPr>
        <p:txBody>
          <a:bodyPr wrap="square" rtlCol="0">
            <a:spAutoFit/>
          </a:bodyPr>
          <a:lstStyle/>
          <a:p>
            <a:pPr marL="457200" indent="-457200">
              <a:buFont typeface="Arial" panose="020B0604020202020204" pitchFamily="34" charset="0"/>
              <a:buChar char="•"/>
            </a:pPr>
            <a:r>
              <a:rPr lang="en-US" altLang="zh-CN" sz="2900" dirty="0"/>
              <a:t>Rum-running was dangerous. The liquor would be shipped from C</a:t>
            </a:r>
            <a:r>
              <a:rPr lang="en-US" altLang="zh-CN" sz="2900" dirty="0" smtClean="0"/>
              <a:t>anada </a:t>
            </a:r>
            <a:r>
              <a:rPr lang="en-US" altLang="zh-CN" sz="2900" dirty="0"/>
              <a:t>across the great lakes, and when arriving in the united states anything could happen. For one, the coast guard could catch the smuggler. He might also be robbed of his liquor, or he could be killed for his liquor as well by his 'customer'.</a:t>
            </a:r>
            <a:endParaRPr lang="zh-CN" altLang="en-US" sz="2900" dirty="0"/>
          </a:p>
        </p:txBody>
      </p:sp>
    </p:spTree>
    <p:extLst>
      <p:ext uri="{BB962C8B-B14F-4D97-AF65-F5344CB8AC3E}">
        <p14:creationId xmlns:p14="http://schemas.microsoft.com/office/powerpoint/2010/main" val="37767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4985" y="1146550"/>
            <a:ext cx="10364451" cy="1596177"/>
          </a:xfrm>
        </p:spPr>
        <p:txBody>
          <a:bodyPr>
            <a:normAutofit/>
          </a:bodyPr>
          <a:lstStyle/>
          <a:p>
            <a:r>
              <a:rPr lang="en-US" altLang="zh-CN" sz="5000" dirty="0" smtClean="0"/>
              <a:t>Bootlegging</a:t>
            </a:r>
            <a:endParaRPr lang="zh-CN" altLang="en-US" sz="5000" dirty="0"/>
          </a:p>
        </p:txBody>
      </p:sp>
      <p:sp>
        <p:nvSpPr>
          <p:cNvPr id="3" name="内容占位符 2"/>
          <p:cNvSpPr>
            <a:spLocks noGrp="1"/>
          </p:cNvSpPr>
          <p:nvPr>
            <p:ph sz="quarter" idx="13"/>
          </p:nvPr>
        </p:nvSpPr>
        <p:spPr>
          <a:xfrm>
            <a:off x="2858484" y="3204218"/>
            <a:ext cx="6865065" cy="3424107"/>
          </a:xfrm>
        </p:spPr>
        <p:txBody>
          <a:bodyPr>
            <a:normAutofit/>
          </a:bodyPr>
          <a:lstStyle/>
          <a:p>
            <a:r>
              <a:rPr lang="en-US" altLang="zh-CN" sz="3500" cap="none" dirty="0" smtClean="0"/>
              <a:t>Illegal alcohol manufactured in the united states or internationally. </a:t>
            </a:r>
            <a:endParaRPr lang="zh-CN" altLang="en-US" sz="3500" cap="none" dirty="0"/>
          </a:p>
        </p:txBody>
      </p:sp>
    </p:spTree>
    <p:extLst>
      <p:ext uri="{BB962C8B-B14F-4D97-AF65-F5344CB8AC3E}">
        <p14:creationId xmlns:p14="http://schemas.microsoft.com/office/powerpoint/2010/main" val="207291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149" y="288628"/>
            <a:ext cx="10364451" cy="1596177"/>
          </a:xfrm>
        </p:spPr>
        <p:txBody>
          <a:bodyPr>
            <a:normAutofit/>
          </a:bodyPr>
          <a:lstStyle/>
          <a:p>
            <a:r>
              <a:rPr lang="en-US" altLang="zh-CN" sz="5400" dirty="0" smtClean="0"/>
              <a:t>Moonshine</a:t>
            </a:r>
            <a:endParaRPr lang="zh-CN" altLang="en-US" sz="5400" dirty="0"/>
          </a:p>
        </p:txBody>
      </p:sp>
      <p:sp>
        <p:nvSpPr>
          <p:cNvPr id="3" name="内容占位符 2"/>
          <p:cNvSpPr>
            <a:spLocks noGrp="1"/>
          </p:cNvSpPr>
          <p:nvPr>
            <p:ph sz="quarter" idx="13"/>
          </p:nvPr>
        </p:nvSpPr>
        <p:spPr>
          <a:xfrm>
            <a:off x="913774" y="1504207"/>
            <a:ext cx="10363826" cy="3424107"/>
          </a:xfrm>
        </p:spPr>
        <p:txBody>
          <a:bodyPr>
            <a:normAutofit/>
          </a:bodyPr>
          <a:lstStyle/>
          <a:p>
            <a:r>
              <a:rPr lang="en-US" altLang="zh-CN" sz="2900" cap="none" dirty="0" smtClean="0">
                <a:effectLst/>
              </a:rPr>
              <a:t>Moonshine, home produced alcohol or whiskey, used a still for distillation. Producers and smugglers usually worked by "moonshine" to avoid detection. </a:t>
            </a:r>
            <a:endParaRPr lang="zh-CN" altLang="en-US" sz="2900" cap="none"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3059" y="2728238"/>
            <a:ext cx="6328828" cy="3867975"/>
          </a:xfrm>
          <a:prstGeom prst="rect">
            <a:avLst/>
          </a:prstGeom>
        </p:spPr>
      </p:pic>
    </p:spTree>
    <p:extLst>
      <p:ext uri="{BB962C8B-B14F-4D97-AF65-F5344CB8AC3E}">
        <p14:creationId xmlns:p14="http://schemas.microsoft.com/office/powerpoint/2010/main" val="149523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5400" dirty="0" smtClean="0"/>
              <a:t>Bibliography</a:t>
            </a:r>
            <a:endParaRPr lang="zh-CN" altLang="en-US" sz="5400" dirty="0"/>
          </a:p>
        </p:txBody>
      </p:sp>
      <p:sp>
        <p:nvSpPr>
          <p:cNvPr id="3" name="内容占位符 2"/>
          <p:cNvSpPr>
            <a:spLocks noGrp="1"/>
          </p:cNvSpPr>
          <p:nvPr>
            <p:ph sz="quarter" idx="13"/>
          </p:nvPr>
        </p:nvSpPr>
        <p:spPr/>
        <p:txBody>
          <a:bodyPr/>
          <a:lstStyle/>
          <a:p>
            <a:r>
              <a:rPr lang="en-US" altLang="zh-CN" dirty="0" smtClean="0">
                <a:hlinkClick r:id="rId2"/>
              </a:rPr>
              <a:t>http://guycodeblog.mtv.com/2012/12/05/5-most-insane-bootleggers-of-prohibition/</a:t>
            </a:r>
            <a:endParaRPr lang="en-US" altLang="zh-CN" dirty="0" smtClean="0"/>
          </a:p>
          <a:p>
            <a:r>
              <a:rPr lang="en-US" altLang="zh-CN" dirty="0">
                <a:hlinkClick r:id="rId3"/>
              </a:rPr>
              <a:t>http://</a:t>
            </a:r>
            <a:r>
              <a:rPr lang="en-US" altLang="zh-CN" dirty="0" smtClean="0">
                <a:hlinkClick r:id="rId3"/>
              </a:rPr>
              <a:t>history1900s.about.com/od/1920s/p/prohibition.htm</a:t>
            </a:r>
            <a:endParaRPr lang="en-US" altLang="zh-CN" dirty="0" smtClean="0"/>
          </a:p>
          <a:p>
            <a:endParaRPr lang="zh-CN" altLang="en-US" dirty="0"/>
          </a:p>
        </p:txBody>
      </p:sp>
    </p:spTree>
    <p:extLst>
      <p:ext uri="{BB962C8B-B14F-4D97-AF65-F5344CB8AC3E}">
        <p14:creationId xmlns:p14="http://schemas.microsoft.com/office/powerpoint/2010/main" val="2128408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5000" dirty="0" smtClean="0"/>
              <a:t>What is prohibition?</a:t>
            </a:r>
            <a:endParaRPr lang="zh-CN" altLang="en-US" sz="5000" dirty="0"/>
          </a:p>
        </p:txBody>
      </p:sp>
      <p:sp>
        <p:nvSpPr>
          <p:cNvPr id="3" name="内容占位符 2"/>
          <p:cNvSpPr>
            <a:spLocks noGrp="1"/>
          </p:cNvSpPr>
          <p:nvPr>
            <p:ph sz="quarter" idx="13"/>
          </p:nvPr>
        </p:nvSpPr>
        <p:spPr/>
        <p:txBody>
          <a:bodyPr>
            <a:normAutofit fontScale="25000" lnSpcReduction="20000"/>
          </a:bodyPr>
          <a:lstStyle/>
          <a:p>
            <a:r>
              <a:rPr lang="en-US" altLang="zh-CN" sz="11700" cap="none" dirty="0" smtClean="0"/>
              <a:t>Prohibition was a period of nearly fourteen years of U.S. History in which the manufacture, sale, and transportation of liquor was made illegal. It led to the first and only time an amendment to the U.S. Constitution was repealed.</a:t>
            </a:r>
          </a:p>
          <a:p>
            <a:r>
              <a:rPr lang="en-US" altLang="zh-CN" sz="11700" cap="none" dirty="0" smtClean="0"/>
              <a:t>It is also known as the noble experiment</a:t>
            </a:r>
          </a:p>
          <a:p>
            <a:r>
              <a:rPr lang="en-US" altLang="zh-CN" sz="11700" cap="none" dirty="0" smtClean="0"/>
              <a:t>Dates; 1920 – 1933.</a:t>
            </a:r>
          </a:p>
          <a:p>
            <a:endParaRPr lang="zh-CN" altLang="en-US" dirty="0"/>
          </a:p>
        </p:txBody>
      </p:sp>
    </p:spTree>
    <p:extLst>
      <p:ext uri="{BB962C8B-B14F-4D97-AF65-F5344CB8AC3E}">
        <p14:creationId xmlns:p14="http://schemas.microsoft.com/office/powerpoint/2010/main" val="68562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61" y="579881"/>
            <a:ext cx="10715848" cy="5498948"/>
          </a:xfrm>
        </p:spPr>
        <p:txBody>
          <a:bodyPr>
            <a:normAutofit/>
          </a:bodyPr>
          <a:lstStyle/>
          <a:p>
            <a:r>
              <a:rPr lang="en-US" sz="10000" dirty="0" smtClean="0"/>
              <a:t>Thanks </a:t>
            </a:r>
            <a:br>
              <a:rPr lang="en-US" sz="10000" dirty="0" smtClean="0"/>
            </a:br>
            <a:r>
              <a:rPr lang="en-US" sz="10000" dirty="0" smtClean="0"/>
              <a:t>for </a:t>
            </a:r>
            <a:br>
              <a:rPr lang="en-US" sz="10000" dirty="0" smtClean="0"/>
            </a:br>
            <a:r>
              <a:rPr lang="en-US" sz="10000" dirty="0" smtClean="0"/>
              <a:t>watching</a:t>
            </a:r>
            <a:endParaRPr lang="en-US" sz="10000" dirty="0"/>
          </a:p>
        </p:txBody>
      </p:sp>
    </p:spTree>
    <p:extLst>
      <p:ext uri="{BB962C8B-B14F-4D97-AF65-F5344CB8AC3E}">
        <p14:creationId xmlns:p14="http://schemas.microsoft.com/office/powerpoint/2010/main" val="116037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5000" dirty="0" smtClean="0"/>
              <a:t>Why prohibition?</a:t>
            </a:r>
            <a:endParaRPr lang="zh-CN" altLang="en-US" sz="5000" dirty="0"/>
          </a:p>
        </p:txBody>
      </p:sp>
      <p:sp>
        <p:nvSpPr>
          <p:cNvPr id="3" name="内容占位符 2"/>
          <p:cNvSpPr>
            <a:spLocks noGrp="1"/>
          </p:cNvSpPr>
          <p:nvPr>
            <p:ph sz="quarter" idx="13"/>
          </p:nvPr>
        </p:nvSpPr>
        <p:spPr/>
        <p:txBody>
          <a:bodyPr>
            <a:normAutofit/>
          </a:bodyPr>
          <a:lstStyle/>
          <a:p>
            <a:r>
              <a:rPr lang="en-US" altLang="zh-CN" sz="2900" cap="none" dirty="0" smtClean="0"/>
              <a:t>The temperance movement blamed alcohol for many of society's ills, especially crimes and murder. </a:t>
            </a:r>
          </a:p>
          <a:p>
            <a:r>
              <a:rPr lang="en-US" altLang="zh-CN" sz="2900" cap="none" dirty="0" smtClean="0"/>
              <a:t>Members of the temperance movement urged, would stop husbands from spending all the family income on alcohol and prevent accidents in the workplace caused by workers who drank during lunch.</a:t>
            </a:r>
            <a:endParaRPr lang="zh-CN" altLang="en-US" sz="2900" cap="none" dirty="0"/>
          </a:p>
        </p:txBody>
      </p:sp>
    </p:spTree>
    <p:extLst>
      <p:ext uri="{BB962C8B-B14F-4D97-AF65-F5344CB8AC3E}">
        <p14:creationId xmlns:p14="http://schemas.microsoft.com/office/powerpoint/2010/main" val="275025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17797" y="-115909"/>
            <a:ext cx="10364451" cy="1596177"/>
          </a:xfrm>
        </p:spPr>
        <p:txBody>
          <a:bodyPr>
            <a:normAutofit/>
          </a:bodyPr>
          <a:lstStyle/>
          <a:p>
            <a:r>
              <a:rPr lang="en-US" altLang="zh-CN" sz="4500" dirty="0" smtClean="0"/>
              <a:t>Related amendments</a:t>
            </a:r>
            <a:endParaRPr lang="zh-CN" altLang="en-US" sz="4500" dirty="0"/>
          </a:p>
        </p:txBody>
      </p:sp>
      <p:pic>
        <p:nvPicPr>
          <p:cNvPr id="4" name="内容占位符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00792" y="1152431"/>
            <a:ext cx="4927275" cy="5462332"/>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562" y="305873"/>
            <a:ext cx="5099451" cy="6297415"/>
          </a:xfrm>
          <a:prstGeom prst="rect">
            <a:avLst/>
          </a:prstGeom>
        </p:spPr>
      </p:pic>
    </p:spTree>
    <p:extLst>
      <p:ext uri="{BB962C8B-B14F-4D97-AF65-F5344CB8AC3E}">
        <p14:creationId xmlns:p14="http://schemas.microsoft.com/office/powerpoint/2010/main" val="332582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5000" dirty="0" smtClean="0"/>
              <a:t>How did prohibition influence the 1920’s?</a:t>
            </a:r>
            <a:endParaRPr lang="zh-CN" altLang="en-US" sz="5000" dirty="0"/>
          </a:p>
        </p:txBody>
      </p:sp>
      <p:sp>
        <p:nvSpPr>
          <p:cNvPr id="3" name="内容占位符 2"/>
          <p:cNvSpPr>
            <a:spLocks noGrp="1"/>
          </p:cNvSpPr>
          <p:nvPr>
            <p:ph sz="quarter" idx="13"/>
          </p:nvPr>
        </p:nvSpPr>
        <p:spPr>
          <a:xfrm>
            <a:off x="562377" y="2045120"/>
            <a:ext cx="11475076" cy="4214012"/>
          </a:xfrm>
        </p:spPr>
        <p:txBody>
          <a:bodyPr>
            <a:noAutofit/>
          </a:bodyPr>
          <a:lstStyle/>
          <a:p>
            <a:r>
              <a:rPr lang="en-US" altLang="zh-CN" sz="2900" cap="none" dirty="0" smtClean="0"/>
              <a:t>The closure of alcohol related businesses led to a huge percentage of unemployment. People were struggling to feed their families and had to trade alcohol illegally. </a:t>
            </a:r>
            <a:endParaRPr lang="en-US" altLang="zh-CN" sz="2900" dirty="0"/>
          </a:p>
          <a:p>
            <a:r>
              <a:rPr lang="en-US" altLang="zh-CN" sz="2900" cap="none" dirty="0" smtClean="0"/>
              <a:t>Illegal alcohol meant quick money.</a:t>
            </a:r>
          </a:p>
          <a:p>
            <a:r>
              <a:rPr lang="en-US" altLang="zh-CN" sz="2900" cap="none" dirty="0" smtClean="0"/>
              <a:t>Bribes were common.</a:t>
            </a:r>
          </a:p>
          <a:p>
            <a:r>
              <a:rPr lang="en-US" altLang="zh-CN" sz="2900" cap="none" dirty="0" smtClean="0"/>
              <a:t>People threated great criminals as heroes.</a:t>
            </a:r>
          </a:p>
          <a:p>
            <a:r>
              <a:rPr lang="en-US" altLang="zh-CN" sz="2900" cap="none" dirty="0" smtClean="0"/>
              <a:t>Led to the increase of crime rates.</a:t>
            </a:r>
            <a:endParaRPr lang="zh-CN" altLang="en-US" sz="2900" cap="none" dirty="0"/>
          </a:p>
        </p:txBody>
      </p:sp>
    </p:spTree>
    <p:extLst>
      <p:ext uri="{BB962C8B-B14F-4D97-AF65-F5344CB8AC3E}">
        <p14:creationId xmlns:p14="http://schemas.microsoft.com/office/powerpoint/2010/main" val="61786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30817" y="1251150"/>
            <a:ext cx="9144000" cy="4390931"/>
          </a:xfrm>
        </p:spPr>
        <p:txBody>
          <a:bodyPr>
            <a:noAutofit/>
          </a:bodyPr>
          <a:lstStyle/>
          <a:p>
            <a:r>
              <a:rPr lang="en-US" altLang="zh-CN" sz="8000" dirty="0" smtClean="0"/>
              <a:t>How Prohibition led to </a:t>
            </a:r>
            <a:br>
              <a:rPr lang="en-US" altLang="zh-CN" sz="8000" dirty="0" smtClean="0"/>
            </a:br>
            <a:r>
              <a:rPr lang="en-US" altLang="zh-CN" sz="8000" dirty="0" smtClean="0"/>
              <a:t>the rise of </a:t>
            </a:r>
            <a:r>
              <a:rPr lang="en-US" altLang="zh-CN" sz="8000" dirty="0" smtClean="0"/>
              <a:t/>
            </a:r>
            <a:br>
              <a:rPr lang="en-US" altLang="zh-CN" sz="8000" dirty="0" smtClean="0"/>
            </a:br>
            <a:r>
              <a:rPr lang="en-US" altLang="zh-CN" sz="8000" b="1" i="1" dirty="0">
                <a:latin typeface="Highlight LET" pitchFamily="2" charset="0"/>
              </a:rPr>
              <a:t>O</a:t>
            </a:r>
            <a:r>
              <a:rPr lang="en-US" altLang="zh-CN" sz="8000" b="1" i="1" dirty="0" smtClean="0">
                <a:latin typeface="Highlight LET" pitchFamily="2" charset="0"/>
              </a:rPr>
              <a:t>rganized crime</a:t>
            </a:r>
            <a:endParaRPr lang="zh-CN" altLang="en-US" sz="8000" b="1" i="1" dirty="0">
              <a:latin typeface="Highlight LET" pitchFamily="2" charset="0"/>
            </a:endParaRPr>
          </a:p>
        </p:txBody>
      </p:sp>
    </p:spTree>
    <p:extLst>
      <p:ext uri="{BB962C8B-B14F-4D97-AF65-F5344CB8AC3E}">
        <p14:creationId xmlns:p14="http://schemas.microsoft.com/office/powerpoint/2010/main" val="412180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6589" y="257909"/>
            <a:ext cx="10677211" cy="1725438"/>
          </a:xfrm>
        </p:spPr>
        <p:txBody>
          <a:bodyPr>
            <a:normAutofit/>
          </a:bodyPr>
          <a:lstStyle/>
          <a:p>
            <a:r>
              <a:rPr lang="en-US" altLang="zh-CN" sz="5000" dirty="0" smtClean="0"/>
              <a:t>People wanted to drink!</a:t>
            </a:r>
            <a:endParaRPr lang="zh-CN" altLang="en-US" sz="5000" dirty="0"/>
          </a:p>
        </p:txBody>
      </p:sp>
      <p:sp>
        <p:nvSpPr>
          <p:cNvPr id="3" name="内容占位符 2"/>
          <p:cNvSpPr>
            <a:spLocks noGrp="1"/>
          </p:cNvSpPr>
          <p:nvPr>
            <p:ph sz="quarter" idx="13"/>
          </p:nvPr>
        </p:nvSpPr>
        <p:spPr>
          <a:xfrm>
            <a:off x="838200" y="1809296"/>
            <a:ext cx="10515600" cy="4351338"/>
          </a:xfrm>
        </p:spPr>
        <p:txBody>
          <a:bodyPr>
            <a:noAutofit/>
          </a:bodyPr>
          <a:lstStyle/>
          <a:p>
            <a:r>
              <a:rPr lang="en-US" altLang="zh-CN" sz="2900" cap="none" dirty="0" smtClean="0"/>
              <a:t>There were illegal ways to drink during prohibition. </a:t>
            </a:r>
          </a:p>
          <a:p>
            <a:r>
              <a:rPr lang="en-US" altLang="zh-CN" sz="2900" cap="none" dirty="0" smtClean="0"/>
              <a:t>Some people took notice of the amazingly high level of demand for alcohol within society and the extremely limited avenues of supply to the average citizen. </a:t>
            </a:r>
          </a:p>
          <a:p>
            <a:r>
              <a:rPr lang="en-US" altLang="zh-CN" sz="2900" cap="none" dirty="0" smtClean="0"/>
              <a:t>Within this imbalance of supply and demand, </a:t>
            </a:r>
            <a:r>
              <a:rPr lang="en-US" altLang="zh-CN" sz="2900" u="sng" cap="none" dirty="0" smtClean="0"/>
              <a:t>gangsters saw profit. </a:t>
            </a:r>
          </a:p>
          <a:p>
            <a:r>
              <a:rPr lang="en-US" altLang="zh-CN" sz="2900" cap="none" dirty="0" smtClean="0"/>
              <a:t>Al </a:t>
            </a:r>
            <a:r>
              <a:rPr lang="en-US" altLang="zh-CN" sz="2900" cap="none" dirty="0" err="1" smtClean="0"/>
              <a:t>capone</a:t>
            </a:r>
            <a:r>
              <a:rPr lang="en-US" altLang="zh-CN" sz="2900" cap="none" dirty="0" smtClean="0"/>
              <a:t> in </a:t>
            </a:r>
            <a:r>
              <a:rPr lang="en-US" altLang="zh-CN" sz="2900" cap="none" dirty="0"/>
              <a:t>C</a:t>
            </a:r>
            <a:r>
              <a:rPr lang="en-US" altLang="zh-CN" sz="2900" cap="none" dirty="0" smtClean="0"/>
              <a:t>hicago is one of the most famous gangsters of this time period.</a:t>
            </a:r>
            <a:endParaRPr lang="zh-CN" altLang="en-US" sz="2900" cap="none" dirty="0"/>
          </a:p>
        </p:txBody>
      </p:sp>
    </p:spTree>
    <p:extLst>
      <p:ext uri="{BB962C8B-B14F-4D97-AF65-F5344CB8AC3E}">
        <p14:creationId xmlns:p14="http://schemas.microsoft.com/office/powerpoint/2010/main" val="257983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5000" dirty="0" smtClean="0"/>
              <a:t>Prohibition caused corruption</a:t>
            </a:r>
            <a:endParaRPr lang="zh-CN" altLang="en-US" sz="5000" dirty="0"/>
          </a:p>
        </p:txBody>
      </p:sp>
      <p:sp>
        <p:nvSpPr>
          <p:cNvPr id="3" name="内容占位符 2"/>
          <p:cNvSpPr>
            <a:spLocks noGrp="1"/>
          </p:cNvSpPr>
          <p:nvPr>
            <p:ph sz="quarter" idx="13"/>
          </p:nvPr>
        </p:nvSpPr>
        <p:spPr/>
        <p:txBody>
          <a:bodyPr>
            <a:normAutofit/>
          </a:bodyPr>
          <a:lstStyle/>
          <a:p>
            <a:r>
              <a:rPr lang="en-US" altLang="zh-CN" sz="3000" cap="none" dirty="0" smtClean="0"/>
              <a:t>Everyone from major politicians to the cop on the beat took bribes from bootleggers, moonshiners, crime bosses, and owners of speakeasies.</a:t>
            </a:r>
            <a:endParaRPr lang="zh-CN" altLang="en-US" sz="3000" cap="none" dirty="0"/>
          </a:p>
        </p:txBody>
      </p:sp>
    </p:spTree>
    <p:extLst>
      <p:ext uri="{BB962C8B-B14F-4D97-AF65-F5344CB8AC3E}">
        <p14:creationId xmlns:p14="http://schemas.microsoft.com/office/powerpoint/2010/main" val="313986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8886" y="1916659"/>
            <a:ext cx="10510647" cy="2907464"/>
          </a:xfrm>
        </p:spPr>
        <p:txBody>
          <a:bodyPr>
            <a:noAutofit/>
          </a:bodyPr>
          <a:lstStyle/>
          <a:p>
            <a:r>
              <a:rPr lang="en-US" altLang="zh-CN" sz="9600" dirty="0" smtClean="0">
                <a:latin typeface="Impact" panose="020B0806030902050204" pitchFamily="34" charset="0"/>
              </a:rPr>
              <a:t>Famous criminals who</a:t>
            </a:r>
            <a:br>
              <a:rPr lang="en-US" altLang="zh-CN" sz="9600" dirty="0" smtClean="0">
                <a:latin typeface="Impact" panose="020B0806030902050204" pitchFamily="34" charset="0"/>
              </a:rPr>
            </a:br>
            <a:r>
              <a:rPr lang="en-US" altLang="zh-CN" sz="9600" dirty="0" smtClean="0">
                <a:latin typeface="Impact" panose="020B0806030902050204" pitchFamily="34" charset="0"/>
              </a:rPr>
              <a:t> organized crime…</a:t>
            </a:r>
            <a:endParaRPr lang="zh-CN" altLang="en-US" sz="9600" dirty="0">
              <a:latin typeface="Impact" panose="020B0806030902050204" pitchFamily="34" charset="0"/>
            </a:endParaRPr>
          </a:p>
        </p:txBody>
      </p:sp>
    </p:spTree>
    <p:extLst>
      <p:ext uri="{BB962C8B-B14F-4D97-AF65-F5344CB8AC3E}">
        <p14:creationId xmlns:p14="http://schemas.microsoft.com/office/powerpoint/2010/main" val="142417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Droplet</Template>
  <TotalTime>135</TotalTime>
  <Words>667</Words>
  <Application>Microsoft Office PowerPoint</Application>
  <PresentationFormat>Widescreen</PresentationFormat>
  <Paragraphs>52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宋体</vt:lpstr>
      <vt:lpstr>Arial</vt:lpstr>
      <vt:lpstr>Highlight LET</vt:lpstr>
      <vt:lpstr>Impact</vt:lpstr>
      <vt:lpstr>Tw Cen MT</vt:lpstr>
      <vt:lpstr>Droplet</vt:lpstr>
      <vt:lpstr>Prohibition  and  organized crime</vt:lpstr>
      <vt:lpstr>What is prohibition?</vt:lpstr>
      <vt:lpstr>Why prohibition?</vt:lpstr>
      <vt:lpstr>Related amendments</vt:lpstr>
      <vt:lpstr>How did prohibition influence the 1920’s?</vt:lpstr>
      <vt:lpstr>How Prohibition led to  the rise of  Organized crime</vt:lpstr>
      <vt:lpstr>People wanted to drink!</vt:lpstr>
      <vt:lpstr>Prohibition caused corruption</vt:lpstr>
      <vt:lpstr>Famous criminals who  organized crime…</vt:lpstr>
      <vt:lpstr>Al Capone</vt:lpstr>
      <vt:lpstr>George Remus</vt:lpstr>
      <vt:lpstr>Charles Luciano</vt:lpstr>
      <vt:lpstr>Dean O’Banion</vt:lpstr>
      <vt:lpstr>William McCoy</vt:lpstr>
      <vt:lpstr>Speakeasies</vt:lpstr>
      <vt:lpstr>Rum-runners</vt:lpstr>
      <vt:lpstr>Bootlegging</vt:lpstr>
      <vt:lpstr>Moonshine</vt:lpstr>
      <vt:lpstr>Bibliography</vt:lpstr>
      <vt:lpstr>Thanks  for  watching</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 Capone</dc:title>
  <dc:creator>王莹</dc:creator>
  <cp:lastModifiedBy>wendy</cp:lastModifiedBy>
  <cp:revision>26</cp:revision>
  <dcterms:created xsi:type="dcterms:W3CDTF">2014-10-14T04:49:27Z</dcterms:created>
  <dcterms:modified xsi:type="dcterms:W3CDTF">2014-10-17T02:23:15Z</dcterms:modified>
</cp:coreProperties>
</file>