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E4651C-219B-4656-ADC9-254A46C1F8E7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C13E02-D75A-4343-8F5B-1CDEAF02DA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175351" cy="1793167"/>
          </a:xfrm>
        </p:spPr>
        <p:txBody>
          <a:bodyPr/>
          <a:lstStyle/>
          <a:p>
            <a:r>
              <a:rPr lang="en-US" altLang="zh-CN" dirty="0"/>
              <a:t>Sociology Theoretical Perspectives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64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Functionalism 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Each plays a positive part in making sure the system </a:t>
            </a:r>
            <a:r>
              <a:rPr lang="en-US" altLang="zh-CN" dirty="0" smtClean="0"/>
              <a:t>functions smoothly.</a:t>
            </a:r>
          </a:p>
          <a:p>
            <a:endParaRPr lang="en-US" altLang="zh-CN" dirty="0"/>
          </a:p>
          <a:p>
            <a:r>
              <a:rPr lang="en-US" altLang="zh-CN" dirty="0" smtClean="0"/>
              <a:t>Social </a:t>
            </a:r>
            <a:r>
              <a:rPr lang="en-US" altLang="zh-CN" dirty="0"/>
              <a:t>systems are highly stable because people cooperate. </a:t>
            </a:r>
            <a:r>
              <a:rPr lang="en-US" altLang="zh-CN" dirty="0" smtClean="0"/>
              <a:t>They agree </a:t>
            </a:r>
            <a:r>
              <a:rPr lang="en-US" altLang="zh-CN" dirty="0"/>
              <a:t>to act in certain ways.</a:t>
            </a:r>
          </a:p>
          <a:p>
            <a:pPr lvl="1"/>
            <a:r>
              <a:rPr lang="en-US" altLang="zh-CN" dirty="0" smtClean="0"/>
              <a:t>Example A - well </a:t>
            </a:r>
            <a:r>
              <a:rPr lang="en-US" altLang="zh-CN" dirty="0"/>
              <a:t>oiled </a:t>
            </a:r>
            <a:r>
              <a:rPr lang="en-US" altLang="zh-CN" dirty="0" smtClean="0"/>
              <a:t>machine. Each part </a:t>
            </a:r>
            <a:r>
              <a:rPr lang="en-US" altLang="zh-CN" dirty="0"/>
              <a:t>is important. We </a:t>
            </a:r>
            <a:r>
              <a:rPr lang="en-US" altLang="zh-CN" dirty="0" smtClean="0"/>
              <a:t>cannot say </a:t>
            </a:r>
            <a:r>
              <a:rPr lang="en-US" altLang="zh-CN" dirty="0"/>
              <a:t>that any part is not necessary.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2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Functionalism 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/>
              <a:t>Role of each part of society </a:t>
            </a:r>
            <a:r>
              <a:rPr lang="en-US" altLang="zh-CN" dirty="0" smtClean="0"/>
              <a:t>what roles </a:t>
            </a:r>
            <a:r>
              <a:rPr lang="en-US" altLang="zh-CN" dirty="0"/>
              <a:t>to groups, individuals, </a:t>
            </a:r>
            <a:r>
              <a:rPr lang="en-US" altLang="zh-CN" dirty="0" smtClean="0"/>
              <a:t>and organizations </a:t>
            </a:r>
            <a:r>
              <a:rPr lang="en-US" altLang="zh-CN" dirty="0"/>
              <a:t>play in the smooth functioning of the whole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Social </a:t>
            </a:r>
            <a:r>
              <a:rPr lang="en-US" altLang="zh-CN" dirty="0"/>
              <a:t>order is achieved through cooperation. Because another </a:t>
            </a:r>
            <a:r>
              <a:rPr lang="en-US" altLang="zh-CN" dirty="0" smtClean="0"/>
              <a:t>person does </a:t>
            </a:r>
            <a:r>
              <a:rPr lang="en-US" altLang="zh-CN" dirty="0"/>
              <a:t>what they do, you can do what you do in society.</a:t>
            </a:r>
          </a:p>
          <a:p>
            <a:pPr lvl="1"/>
            <a:r>
              <a:rPr lang="en-US" altLang="zh-CN" dirty="0" smtClean="0"/>
              <a:t>Example Work. What happens </a:t>
            </a:r>
            <a:r>
              <a:rPr lang="en-US" altLang="zh-CN" dirty="0"/>
              <a:t>when a really efficient or good </a:t>
            </a:r>
            <a:r>
              <a:rPr lang="en-US" altLang="zh-CN" dirty="0" smtClean="0"/>
              <a:t>worker is </a:t>
            </a:r>
            <a:r>
              <a:rPr lang="en-US" altLang="zh-CN" dirty="0"/>
              <a:t>gone for a period of </a:t>
            </a:r>
            <a:r>
              <a:rPr lang="en-US" altLang="zh-CN" dirty="0" smtClean="0"/>
              <a:t>time? </a:t>
            </a:r>
            <a:r>
              <a:rPr lang="en-US" altLang="zh-CN" dirty="0"/>
              <a:t>It is really hard to fill that function.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33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Functionalism 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Contributions or functions of each part of society.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See parts of society as an integrated whole.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Societies tend to return to a state of stability after upheaval has occurred.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12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Functionalism 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u="sng" dirty="0"/>
              <a:t>Manifest </a:t>
            </a:r>
            <a:r>
              <a:rPr lang="en-US" altLang="zh-CN" u="sng" dirty="0" smtClean="0"/>
              <a:t>Functions</a:t>
            </a:r>
            <a:r>
              <a:rPr lang="en-US" altLang="zh-CN" dirty="0" smtClean="0"/>
              <a:t> - intended and </a:t>
            </a:r>
            <a:r>
              <a:rPr lang="en-US" altLang="zh-CN" dirty="0"/>
              <a:t>recognized.</a:t>
            </a:r>
          </a:p>
          <a:p>
            <a:pPr lvl="1"/>
            <a:r>
              <a:rPr lang="en-US" altLang="zh-CN" dirty="0" smtClean="0"/>
              <a:t>Example</a:t>
            </a:r>
            <a:r>
              <a:rPr lang="en-US" altLang="zh-CN" dirty="0"/>
              <a:t>: School </a:t>
            </a:r>
            <a:r>
              <a:rPr lang="en-US" altLang="zh-CN" dirty="0" smtClean="0"/>
              <a:t>to teach </a:t>
            </a:r>
            <a:r>
              <a:rPr lang="en-US" altLang="zh-CN" dirty="0"/>
              <a:t>math skills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/>
          </a:p>
          <a:p>
            <a:r>
              <a:rPr lang="en-US" altLang="zh-CN" u="sng" dirty="0" smtClean="0"/>
              <a:t>Latent Functions </a:t>
            </a:r>
            <a:r>
              <a:rPr lang="en-US" altLang="zh-CN" dirty="0" smtClean="0"/>
              <a:t>-unintended and unrecognized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 smtClean="0"/>
              <a:t>Example</a:t>
            </a:r>
            <a:r>
              <a:rPr lang="en-US" altLang="zh-CN" dirty="0"/>
              <a:t>: School </a:t>
            </a:r>
            <a:r>
              <a:rPr lang="en-US" altLang="zh-CN" dirty="0" smtClean="0"/>
              <a:t>development of </a:t>
            </a:r>
            <a:r>
              <a:rPr lang="en-US" altLang="zh-CN" dirty="0"/>
              <a:t>close friendships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/>
          </a:p>
          <a:p>
            <a:r>
              <a:rPr lang="en-US" altLang="zh-CN" u="sng" dirty="0" smtClean="0"/>
              <a:t>Dysfunction</a:t>
            </a:r>
            <a:r>
              <a:rPr lang="en-US" altLang="zh-CN" dirty="0" smtClean="0"/>
              <a:t> - Elements of </a:t>
            </a:r>
            <a:r>
              <a:rPr lang="en-US" altLang="zh-CN" dirty="0"/>
              <a:t>society that have negative consequences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u="sng" dirty="0" smtClean="0"/>
              <a:t>Values</a:t>
            </a:r>
            <a:r>
              <a:rPr lang="en-US" altLang="zh-CN" dirty="0"/>
              <a:t> </a:t>
            </a:r>
            <a:r>
              <a:rPr lang="en-US" altLang="zh-CN" dirty="0" smtClean="0"/>
              <a:t>- belief that </a:t>
            </a:r>
            <a:r>
              <a:rPr lang="en-US" altLang="zh-CN" dirty="0"/>
              <a:t>there is consensus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6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Macro </a:t>
            </a:r>
            <a:r>
              <a:rPr lang="en-US" altLang="zh-CN" dirty="0" smtClean="0"/>
              <a:t>Perspective - looking </a:t>
            </a:r>
            <a:r>
              <a:rPr lang="en-US" altLang="zh-CN" dirty="0" smtClean="0"/>
              <a:t>down </a:t>
            </a:r>
            <a:r>
              <a:rPr lang="en-US" altLang="zh-CN" dirty="0"/>
              <a:t>from an </a:t>
            </a:r>
            <a:r>
              <a:rPr lang="en-US" altLang="zh-CN" dirty="0" smtClean="0"/>
              <a:t>airplane</a:t>
            </a:r>
          </a:p>
          <a:p>
            <a:endParaRPr lang="en-US" altLang="zh-CN" dirty="0"/>
          </a:p>
          <a:p>
            <a:r>
              <a:rPr lang="en-US" altLang="zh-CN" dirty="0" smtClean="0"/>
              <a:t>Opposite </a:t>
            </a:r>
            <a:r>
              <a:rPr lang="en-US" altLang="zh-CN" dirty="0"/>
              <a:t>of </a:t>
            </a:r>
            <a:r>
              <a:rPr lang="en-US" altLang="zh-CN" dirty="0" smtClean="0"/>
              <a:t>Functionalism</a:t>
            </a:r>
          </a:p>
          <a:p>
            <a:endParaRPr lang="en-US" altLang="zh-CN" dirty="0"/>
          </a:p>
          <a:p>
            <a:r>
              <a:rPr lang="en-US" altLang="zh-CN" dirty="0" smtClean="0"/>
              <a:t>Societies </a:t>
            </a:r>
            <a:r>
              <a:rPr lang="en-US" altLang="zh-CN" dirty="0"/>
              <a:t>are always marked by conflict between a dominant </a:t>
            </a:r>
            <a:r>
              <a:rPr lang="en-US" altLang="zh-CN" dirty="0" smtClean="0"/>
              <a:t>group and </a:t>
            </a:r>
            <a:r>
              <a:rPr lang="en-US" altLang="zh-CN" dirty="0"/>
              <a:t>a subordinate group. Conflict is a fact of life and a key to change.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48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/>
              <a:t>Competing interest groups are </a:t>
            </a:r>
            <a:r>
              <a:rPr lang="en-US" altLang="zh-CN" dirty="0" smtClean="0"/>
              <a:t>accommodating </a:t>
            </a:r>
            <a:r>
              <a:rPr lang="en-US" altLang="zh-CN" dirty="0"/>
              <a:t>to each other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At </a:t>
            </a:r>
            <a:r>
              <a:rPr lang="en-US" altLang="zh-CN" dirty="0"/>
              <a:t>any time the system may be come unbalanced because of shifts </a:t>
            </a:r>
            <a:r>
              <a:rPr lang="en-US" altLang="zh-CN" dirty="0" smtClean="0"/>
              <a:t>in power</a:t>
            </a:r>
            <a:r>
              <a:rPr lang="en-US" altLang="zh-CN" dirty="0"/>
              <a:t>. (example </a:t>
            </a:r>
            <a:r>
              <a:rPr lang="en-US" altLang="zh-CN" dirty="0" smtClean="0"/>
              <a:t>presidential election</a:t>
            </a:r>
            <a:r>
              <a:rPr lang="en-US" altLang="zh-CN" dirty="0"/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Parts </a:t>
            </a:r>
            <a:r>
              <a:rPr lang="en-US" altLang="zh-CN" dirty="0"/>
              <a:t>of society are in competition with each other, unstable and </a:t>
            </a:r>
            <a:r>
              <a:rPr lang="en-US" altLang="zh-CN" dirty="0" smtClean="0"/>
              <a:t>are likely </a:t>
            </a:r>
            <a:r>
              <a:rPr lang="en-US" altLang="zh-CN" dirty="0"/>
              <a:t>to change, sometimes quickly.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Social </a:t>
            </a:r>
            <a:r>
              <a:rPr lang="en-US" altLang="zh-CN" dirty="0"/>
              <a:t>life involves conflict because different people have </a:t>
            </a:r>
            <a:r>
              <a:rPr lang="en-US" altLang="zh-CN" dirty="0" smtClean="0"/>
              <a:t>different goals </a:t>
            </a:r>
            <a:r>
              <a:rPr lang="en-US" altLang="zh-CN" dirty="0"/>
              <a:t>and needs.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36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Who is benefiting from any particular social arrangement? If you </a:t>
            </a:r>
            <a:r>
              <a:rPr lang="en-US" altLang="zh-CN" dirty="0" smtClean="0"/>
              <a:t>have oil</a:t>
            </a:r>
            <a:r>
              <a:rPr lang="en-US" altLang="zh-CN" dirty="0"/>
              <a:t>, would you give it </a:t>
            </a:r>
            <a:r>
              <a:rPr lang="en-US" altLang="zh-CN" dirty="0" smtClean="0"/>
              <a:t>up?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What </a:t>
            </a:r>
            <a:r>
              <a:rPr lang="en-US" altLang="zh-CN" dirty="0"/>
              <a:t>is happening between the </a:t>
            </a:r>
            <a:r>
              <a:rPr lang="en-US" altLang="zh-CN" dirty="0" smtClean="0"/>
              <a:t>groups? </a:t>
            </a:r>
          </a:p>
          <a:p>
            <a:endParaRPr lang="en-US" altLang="zh-CN" dirty="0"/>
          </a:p>
          <a:p>
            <a:r>
              <a:rPr lang="en-US" altLang="zh-CN" dirty="0" smtClean="0"/>
              <a:t>Social </a:t>
            </a:r>
            <a:r>
              <a:rPr lang="en-US" altLang="zh-CN" dirty="0"/>
              <a:t>order is achieved </a:t>
            </a:r>
            <a:r>
              <a:rPr lang="en-US" altLang="zh-CN" dirty="0" smtClean="0"/>
              <a:t>through coercion</a:t>
            </a:r>
            <a:r>
              <a:rPr lang="en-US" altLang="zh-CN" dirty="0"/>
              <a:t>; force, power and </a:t>
            </a:r>
            <a:r>
              <a:rPr lang="en-US" altLang="zh-CN" dirty="0" smtClean="0"/>
              <a:t>group strength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88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If we have a privilege, we really want to protect that privilege. We </a:t>
            </a:r>
            <a:r>
              <a:rPr lang="en-US" altLang="zh-CN" dirty="0" smtClean="0"/>
              <a:t>will do whatever </a:t>
            </a:r>
            <a:r>
              <a:rPr lang="en-US" altLang="zh-CN" dirty="0"/>
              <a:t>we need to do to get on top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Minority </a:t>
            </a:r>
            <a:r>
              <a:rPr lang="en-US" altLang="zh-CN" dirty="0"/>
              <a:t>groups in conflict with majority groups. Example </a:t>
            </a:r>
            <a:r>
              <a:rPr lang="en-US" altLang="zh-CN" dirty="0" smtClean="0"/>
              <a:t>between men </a:t>
            </a:r>
            <a:r>
              <a:rPr lang="en-US" altLang="zh-CN" dirty="0"/>
              <a:t>and women. Men feel they have or should have more power.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17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If we have a privilege, we really want to protect that privilege. We </a:t>
            </a:r>
            <a:r>
              <a:rPr lang="en-US" altLang="zh-CN" dirty="0" smtClean="0"/>
              <a:t>will do whatever </a:t>
            </a:r>
            <a:r>
              <a:rPr lang="en-US" altLang="zh-CN" dirty="0"/>
              <a:t>we need to do to get on top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Minority </a:t>
            </a:r>
            <a:r>
              <a:rPr lang="en-US" altLang="zh-CN" dirty="0"/>
              <a:t>groups in conflict with majority groups. Example </a:t>
            </a:r>
            <a:r>
              <a:rPr lang="en-US" altLang="zh-CN" dirty="0" smtClean="0"/>
              <a:t>between men </a:t>
            </a:r>
            <a:r>
              <a:rPr lang="en-US" altLang="zh-CN" dirty="0"/>
              <a:t>and women. Men feel they have or should have more power.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62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Emphasizes conflict, competition, change, and constraint within </a:t>
            </a:r>
            <a:r>
              <a:rPr lang="en-US" altLang="zh-CN" dirty="0" smtClean="0"/>
              <a:t>a society.</a:t>
            </a:r>
          </a:p>
          <a:p>
            <a:endParaRPr lang="en-US" altLang="zh-CN" dirty="0"/>
          </a:p>
          <a:p>
            <a:r>
              <a:rPr lang="en-US" altLang="zh-CN" dirty="0" smtClean="0"/>
              <a:t>Focuses </a:t>
            </a:r>
            <a:r>
              <a:rPr lang="en-US" altLang="zh-CN" dirty="0"/>
              <a:t>on the disagreements among various </a:t>
            </a:r>
            <a:r>
              <a:rPr lang="en-US" altLang="zh-CN" dirty="0" smtClean="0"/>
              <a:t>groups</a:t>
            </a:r>
          </a:p>
          <a:p>
            <a:endParaRPr lang="en-US" altLang="zh-CN" dirty="0"/>
          </a:p>
          <a:p>
            <a:r>
              <a:rPr lang="en-US" altLang="zh-CN" dirty="0" smtClean="0"/>
              <a:t>Groups </a:t>
            </a:r>
            <a:r>
              <a:rPr lang="en-US" altLang="zh-CN" dirty="0"/>
              <a:t>tend to try to preserve their own wellbeing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9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Theoretical Perspectives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A set of assumptions about an area of </a:t>
            </a:r>
            <a:r>
              <a:rPr lang="en-US" altLang="zh-CN" dirty="0" smtClean="0"/>
              <a:t>study.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Each </a:t>
            </a:r>
            <a:r>
              <a:rPr lang="en-US" altLang="zh-CN" dirty="0"/>
              <a:t>provides a different slant on human social behavior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An </a:t>
            </a:r>
            <a:r>
              <a:rPr lang="en-US" altLang="zh-CN" dirty="0"/>
              <a:t>attempt to explain why the world works the way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61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Conflict Perspective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3474720"/>
          </a:xfrm>
        </p:spPr>
        <p:txBody>
          <a:bodyPr>
            <a:normAutofit/>
          </a:bodyPr>
          <a:lstStyle/>
          <a:p>
            <a:r>
              <a:rPr lang="en-US" altLang="zh-CN" u="sng" dirty="0" smtClean="0"/>
              <a:t>Power</a:t>
            </a:r>
            <a:r>
              <a:rPr lang="en-US" altLang="zh-CN" dirty="0" smtClean="0"/>
              <a:t> - ability to </a:t>
            </a:r>
            <a:r>
              <a:rPr lang="en-US" altLang="zh-CN" dirty="0"/>
              <a:t>control the behavior of others</a:t>
            </a:r>
          </a:p>
          <a:p>
            <a:pPr lvl="1"/>
            <a:r>
              <a:rPr lang="en-US" altLang="zh-CN" dirty="0" smtClean="0"/>
              <a:t>People </a:t>
            </a:r>
            <a:r>
              <a:rPr lang="en-US" altLang="zh-CN" dirty="0"/>
              <a:t>with most have most wealth, prestige, and </a:t>
            </a:r>
            <a:r>
              <a:rPr lang="en-US" altLang="zh-CN" dirty="0" smtClean="0"/>
              <a:t>privileges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 smtClean="0"/>
              <a:t>Able </a:t>
            </a:r>
            <a:r>
              <a:rPr lang="en-US" altLang="zh-CN" dirty="0"/>
              <a:t>to limit/constrain the less powerful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Changes occur when </a:t>
            </a:r>
            <a:r>
              <a:rPr lang="en-US" altLang="zh-CN" dirty="0"/>
              <a:t>various groups gain more power.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35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34747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Imagine there was </a:t>
            </a:r>
            <a:r>
              <a:rPr lang="en-US" altLang="zh-CN" dirty="0"/>
              <a:t>a nuclear holocaust and there was a small </a:t>
            </a:r>
            <a:r>
              <a:rPr lang="en-US" altLang="zh-CN" dirty="0" smtClean="0"/>
              <a:t>group of </a:t>
            </a:r>
            <a:r>
              <a:rPr lang="en-US" altLang="zh-CN" dirty="0"/>
              <a:t>120 </a:t>
            </a:r>
            <a:r>
              <a:rPr lang="en-US" altLang="zh-CN" dirty="0" smtClean="0"/>
              <a:t>people. They </a:t>
            </a:r>
            <a:r>
              <a:rPr lang="en-US" altLang="zh-CN" dirty="0"/>
              <a:t>would need to decide on </a:t>
            </a:r>
            <a:r>
              <a:rPr lang="en-US" altLang="zh-CN" dirty="0" smtClean="0"/>
              <a:t>many things.</a:t>
            </a:r>
          </a:p>
          <a:p>
            <a:pPr marL="0" indent="0">
              <a:buNone/>
            </a:pPr>
            <a:endParaRPr lang="en-US" altLang="zh-CN" dirty="0" smtClean="0"/>
          </a:p>
          <a:p>
            <a:pPr lvl="1"/>
            <a:r>
              <a:rPr lang="en-US" altLang="zh-CN" dirty="0"/>
              <a:t>Language</a:t>
            </a:r>
          </a:p>
          <a:p>
            <a:pPr lvl="1"/>
            <a:r>
              <a:rPr lang="en-US" altLang="zh-CN" dirty="0" smtClean="0"/>
              <a:t>Roles </a:t>
            </a:r>
            <a:r>
              <a:rPr lang="en-US" altLang="zh-CN" dirty="0"/>
              <a:t>people will play </a:t>
            </a:r>
            <a:r>
              <a:rPr lang="en-US" altLang="zh-CN" dirty="0" smtClean="0"/>
              <a:t>– ex. </a:t>
            </a:r>
            <a:r>
              <a:rPr lang="en-US" altLang="zh-CN" dirty="0" err="1" smtClean="0"/>
              <a:t>females,males</a:t>
            </a:r>
            <a:endParaRPr lang="en-US" altLang="zh-CN" dirty="0"/>
          </a:p>
          <a:p>
            <a:pPr lvl="1"/>
            <a:r>
              <a:rPr lang="en-US" altLang="zh-CN" dirty="0" smtClean="0"/>
              <a:t>Who </a:t>
            </a:r>
            <a:r>
              <a:rPr lang="en-US" altLang="zh-CN" dirty="0"/>
              <a:t>will mate with whom?</a:t>
            </a:r>
          </a:p>
          <a:p>
            <a:pPr lvl="1"/>
            <a:r>
              <a:rPr lang="en-US" altLang="zh-CN" dirty="0" smtClean="0"/>
              <a:t>Who </a:t>
            </a:r>
            <a:r>
              <a:rPr lang="en-US" altLang="zh-CN" dirty="0"/>
              <a:t>will lead?</a:t>
            </a:r>
          </a:p>
          <a:p>
            <a:pPr lvl="1"/>
            <a:r>
              <a:rPr lang="en-US" altLang="zh-CN" dirty="0" smtClean="0"/>
              <a:t>Who </a:t>
            </a:r>
            <a:r>
              <a:rPr lang="en-US" altLang="zh-CN" dirty="0"/>
              <a:t>will work? How will things be provided?</a:t>
            </a:r>
          </a:p>
          <a:p>
            <a:pPr lvl="1"/>
            <a:r>
              <a:rPr lang="en-US" altLang="zh-CN" dirty="0" smtClean="0"/>
              <a:t>Who </a:t>
            </a:r>
            <a:r>
              <a:rPr lang="en-US" altLang="zh-CN" dirty="0"/>
              <a:t>will do what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45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Micro </a:t>
            </a:r>
            <a:r>
              <a:rPr lang="en-US" altLang="zh-CN" dirty="0" smtClean="0"/>
              <a:t>Perspective - in a </a:t>
            </a:r>
            <a:r>
              <a:rPr lang="en-US" altLang="zh-CN" dirty="0"/>
              <a:t>small group we will decided what </a:t>
            </a:r>
            <a:r>
              <a:rPr lang="en-US" altLang="zh-CN" dirty="0" smtClean="0"/>
              <a:t>everything means.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/>
              <a:t>Each family is a culture in itself and decides what it will do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Society </a:t>
            </a:r>
            <a:r>
              <a:rPr lang="en-US" altLang="zh-CN" dirty="0"/>
              <a:t>is a product of </a:t>
            </a:r>
            <a:r>
              <a:rPr lang="en-US" altLang="zh-CN" dirty="0" smtClean="0"/>
              <a:t>everyday interactions </a:t>
            </a:r>
            <a:r>
              <a:rPr lang="en-US" altLang="zh-CN" dirty="0"/>
              <a:t>of individuals. Society </a:t>
            </a:r>
            <a:r>
              <a:rPr lang="en-US" altLang="zh-CN" dirty="0" smtClean="0"/>
              <a:t>is composed </a:t>
            </a:r>
            <a:r>
              <a:rPr lang="en-US" altLang="zh-CN" dirty="0"/>
              <a:t>of symbols that people use to establish meaning, </a:t>
            </a:r>
            <a:r>
              <a:rPr lang="en-US" altLang="zh-CN" dirty="0" smtClean="0"/>
              <a:t>develop their </a:t>
            </a:r>
            <a:r>
              <a:rPr lang="en-US" altLang="zh-CN" dirty="0"/>
              <a:t>views of the world and to communicate with each other.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59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/>
          </a:bodyPr>
          <a:lstStyle/>
          <a:p>
            <a:r>
              <a:rPr lang="en-US" altLang="zh-CN" u="sng" dirty="0" smtClean="0"/>
              <a:t>Symbol</a:t>
            </a:r>
            <a:r>
              <a:rPr lang="en-US" altLang="zh-CN" dirty="0" smtClean="0"/>
              <a:t> - something chosen </a:t>
            </a:r>
            <a:r>
              <a:rPr lang="en-US" altLang="zh-CN" dirty="0"/>
              <a:t>to represent something else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Object, word, facial expression, sound.</a:t>
            </a:r>
          </a:p>
          <a:p>
            <a:pPr lvl="1"/>
            <a:r>
              <a:rPr lang="en-US" altLang="zh-CN" dirty="0" smtClean="0"/>
              <a:t>Something </a:t>
            </a:r>
            <a:r>
              <a:rPr lang="en-US" altLang="zh-CN" dirty="0"/>
              <a:t>observable that represents something </a:t>
            </a:r>
            <a:r>
              <a:rPr lang="en-US" altLang="zh-CN" dirty="0" smtClean="0"/>
              <a:t>not observable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 smtClean="0"/>
              <a:t>Groups </a:t>
            </a:r>
            <a:r>
              <a:rPr lang="en-US" altLang="zh-CN" dirty="0"/>
              <a:t>attach meaning to symbols.</a:t>
            </a:r>
          </a:p>
          <a:p>
            <a:pPr lvl="1"/>
            <a:r>
              <a:rPr lang="en-US" altLang="zh-CN" dirty="0" smtClean="0"/>
              <a:t>Interaction </a:t>
            </a:r>
            <a:r>
              <a:rPr lang="en-US" altLang="zh-CN" dirty="0"/>
              <a:t>based on mutually understood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2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An </a:t>
            </a:r>
            <a:r>
              <a:rPr lang="en-US" altLang="zh-CN" dirty="0" smtClean="0"/>
              <a:t>individual’s </a:t>
            </a:r>
            <a:r>
              <a:rPr lang="en-US" altLang="zh-CN" dirty="0" smtClean="0"/>
              <a:t>interpersonal relationships </a:t>
            </a:r>
            <a:r>
              <a:rPr lang="en-US" altLang="zh-CN" dirty="0"/>
              <a:t>are the most important </a:t>
            </a:r>
            <a:r>
              <a:rPr lang="en-US" altLang="zh-CN" dirty="0" smtClean="0"/>
              <a:t>part of </a:t>
            </a:r>
            <a:r>
              <a:rPr lang="en-US" altLang="zh-CN" dirty="0"/>
              <a:t>society. This interaction relies on </a:t>
            </a:r>
            <a:r>
              <a:rPr lang="en-US" altLang="zh-CN" dirty="0" smtClean="0"/>
              <a:t>shared symbols </a:t>
            </a:r>
            <a:r>
              <a:rPr lang="en-US" altLang="zh-CN" dirty="0"/>
              <a:t>and </a:t>
            </a:r>
            <a:r>
              <a:rPr lang="en-US" altLang="zh-CN" dirty="0" smtClean="0"/>
              <a:t>shared meanings.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Symbols flag, model</a:t>
            </a:r>
            <a:r>
              <a:rPr lang="en-US" altLang="zh-CN" dirty="0"/>
              <a:t>, pledge, gestures, words (which can change </a:t>
            </a:r>
            <a:r>
              <a:rPr lang="en-US" altLang="zh-CN" dirty="0" smtClean="0"/>
              <a:t>in meaning).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 smtClean="0"/>
              <a:t>You </a:t>
            </a:r>
            <a:r>
              <a:rPr lang="en-US" altLang="zh-CN" dirty="0"/>
              <a:t>are creating the meaning for your society</a:t>
            </a:r>
            <a:r>
              <a:rPr lang="en-US" altLang="zh-CN" dirty="0" smtClean="0"/>
              <a:t>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Over </a:t>
            </a:r>
            <a:r>
              <a:rPr lang="en-US" altLang="zh-CN" dirty="0"/>
              <a:t>time </a:t>
            </a:r>
            <a:r>
              <a:rPr lang="en-US" altLang="zh-CN" dirty="0" smtClean="0"/>
              <a:t>meanings in </a:t>
            </a:r>
            <a:r>
              <a:rPr lang="en-US" altLang="zh-CN" dirty="0"/>
              <a:t>society changes.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2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Society comes out of our construction of reality by individuals </a:t>
            </a:r>
            <a:r>
              <a:rPr lang="en-US" altLang="zh-CN" dirty="0" smtClean="0"/>
              <a:t>in everyday </a:t>
            </a:r>
            <a:r>
              <a:rPr lang="en-US" altLang="zh-CN" dirty="0"/>
              <a:t>life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people define something as being important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Focuses </a:t>
            </a:r>
            <a:r>
              <a:rPr lang="en-US" altLang="zh-CN" dirty="0"/>
              <a:t>on the way people interact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Groups </a:t>
            </a:r>
            <a:r>
              <a:rPr lang="en-US" altLang="zh-CN" dirty="0"/>
              <a:t>exist because members influence each other's behavior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2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Symbolic Interactionism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Interaction based on mutually understood symbols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Learn </a:t>
            </a:r>
            <a:r>
              <a:rPr lang="en-US" altLang="zh-CN" dirty="0"/>
              <a:t>how to react to symbols by watching others react to them.</a:t>
            </a:r>
          </a:p>
          <a:p>
            <a:pPr lvl="1"/>
            <a:r>
              <a:rPr lang="en-US" altLang="zh-CN" dirty="0" smtClean="0"/>
              <a:t>Example</a:t>
            </a:r>
            <a:r>
              <a:rPr lang="en-US" altLang="zh-CN" dirty="0"/>
              <a:t>: Watch others boo and realize it means displeasure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We </a:t>
            </a:r>
            <a:r>
              <a:rPr lang="en-US" altLang="zh-CN" dirty="0"/>
              <a:t>base our behavior on the learned meaning of symbols.</a:t>
            </a:r>
          </a:p>
          <a:p>
            <a:pPr lvl="1"/>
            <a:r>
              <a:rPr lang="en-US" altLang="zh-CN" dirty="0" smtClean="0"/>
              <a:t>Example</a:t>
            </a:r>
            <a:r>
              <a:rPr lang="en-US" altLang="zh-CN" dirty="0"/>
              <a:t>: booing is a negative response and because of it </a:t>
            </a:r>
            <a:r>
              <a:rPr lang="en-US" altLang="zh-CN" dirty="0" smtClean="0"/>
              <a:t>we feel </a:t>
            </a:r>
            <a:r>
              <a:rPr lang="en-US" altLang="zh-CN" dirty="0"/>
              <a:t>uncomfortable.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91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Functionalism	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848872" cy="3474720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Macro </a:t>
            </a:r>
            <a:r>
              <a:rPr lang="en-US" altLang="zh-CN" dirty="0" smtClean="0"/>
              <a:t>Perspective - a large </a:t>
            </a:r>
            <a:r>
              <a:rPr lang="en-US" altLang="zh-CN" dirty="0"/>
              <a:t>view of what is going on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/>
              <a:t>Society </a:t>
            </a:r>
            <a:r>
              <a:rPr lang="en-US" altLang="zh-CN" dirty="0"/>
              <a:t>is interdependent. Each part contributes positively to </a:t>
            </a:r>
            <a:r>
              <a:rPr lang="en-US" altLang="zh-CN" dirty="0" smtClean="0"/>
              <a:t>the functioning </a:t>
            </a:r>
            <a:r>
              <a:rPr lang="en-US" altLang="zh-CN" dirty="0"/>
              <a:t>of the whole and to social order.</a:t>
            </a:r>
          </a:p>
          <a:p>
            <a:pPr lvl="1"/>
            <a:r>
              <a:rPr lang="en-US" altLang="zh-CN" dirty="0" smtClean="0"/>
              <a:t>Example Flying in </a:t>
            </a:r>
            <a:r>
              <a:rPr lang="en-US" altLang="zh-CN" dirty="0"/>
              <a:t>a plane. You see patterns below. It is a </a:t>
            </a:r>
            <a:r>
              <a:rPr lang="en-US" altLang="zh-CN" dirty="0" smtClean="0"/>
              <a:t>broad view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2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1168</TotalTime>
  <Words>938</Words>
  <Application>Microsoft Office PowerPoint</Application>
  <PresentationFormat>On-screen Show (4:3)</PresentationFormat>
  <Paragraphs>123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Sociology Theoretical Perspectives</vt:lpstr>
      <vt:lpstr>Theoretical Perspectives </vt:lpstr>
      <vt:lpstr>Symbolic Interactionism </vt:lpstr>
      <vt:lpstr>Symbolic Interactionism </vt:lpstr>
      <vt:lpstr>Symbolic Interactionism </vt:lpstr>
      <vt:lpstr>Symbolic Interactionism </vt:lpstr>
      <vt:lpstr>Symbolic Interactionism </vt:lpstr>
      <vt:lpstr>Symbolic Interactionism </vt:lpstr>
      <vt:lpstr>Functionalism </vt:lpstr>
      <vt:lpstr>Functionalism  </vt:lpstr>
      <vt:lpstr>Functionalism  </vt:lpstr>
      <vt:lpstr>Functionalism  </vt:lpstr>
      <vt:lpstr>Functionalism  </vt:lpstr>
      <vt:lpstr>Conflict Perspective </vt:lpstr>
      <vt:lpstr>Conflict Perspective </vt:lpstr>
      <vt:lpstr>Conflict Perspective </vt:lpstr>
      <vt:lpstr>Conflict Perspective </vt:lpstr>
      <vt:lpstr>Conflict Perspective </vt:lpstr>
      <vt:lpstr>Conflict Perspective </vt:lpstr>
      <vt:lpstr>Conflict Perspective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Theoretical Perspectives</dc:title>
  <dc:creator>Ward Andrew Wesl</dc:creator>
  <cp:lastModifiedBy>Ward Andrew Wesl</cp:lastModifiedBy>
  <cp:revision>6</cp:revision>
  <dcterms:created xsi:type="dcterms:W3CDTF">2016-02-23T05:14:52Z</dcterms:created>
  <dcterms:modified xsi:type="dcterms:W3CDTF">2016-02-24T06:32:45Z</dcterms:modified>
</cp:coreProperties>
</file>